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7" r:id="rId2"/>
    <p:sldId id="285" r:id="rId3"/>
    <p:sldId id="274" r:id="rId4"/>
    <p:sldId id="267" r:id="rId5"/>
    <p:sldId id="273" r:id="rId6"/>
    <p:sldId id="271" r:id="rId7"/>
    <p:sldId id="260" r:id="rId8"/>
    <p:sldId id="264" r:id="rId9"/>
    <p:sldId id="290" r:id="rId10"/>
    <p:sldId id="275" r:id="rId11"/>
    <p:sldId id="276" r:id="rId12"/>
    <p:sldId id="278" r:id="rId13"/>
    <p:sldId id="277" r:id="rId14"/>
    <p:sldId id="268" r:id="rId15"/>
    <p:sldId id="286" r:id="rId16"/>
    <p:sldId id="287" r:id="rId17"/>
    <p:sldId id="288" r:id="rId18"/>
    <p:sldId id="284" r:id="rId19"/>
    <p:sldId id="263" r:id="rId20"/>
    <p:sldId id="265" r:id="rId21"/>
    <p:sldId id="281" r:id="rId22"/>
    <p:sldId id="282" r:id="rId23"/>
    <p:sldId id="279" r:id="rId24"/>
    <p:sldId id="283"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76"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r>
              <a:rPr lang="en-US" smtClean="0"/>
              <a:t>10/16-2014</a:t>
            </a:r>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8F8F2977-1E80-491E-A048-28C7EC43B9BB}" type="slidenum">
              <a:rPr lang="en-US" smtClean="0"/>
              <a:t>‹#›</a:t>
            </a:fld>
            <a:endParaRPr lang="en-US"/>
          </a:p>
        </p:txBody>
      </p:sp>
    </p:spTree>
    <p:extLst>
      <p:ext uri="{BB962C8B-B14F-4D97-AF65-F5344CB8AC3E}">
        <p14:creationId xmlns:p14="http://schemas.microsoft.com/office/powerpoint/2010/main" val="21546121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r>
              <a:rPr lang="en-US" smtClean="0"/>
              <a:t>10/16-2014</a:t>
            </a:r>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83D04639-1658-4B36-BEA3-2617DACE151C}" type="slidenum">
              <a:rPr lang="en-US" smtClean="0"/>
              <a:t>‹#›</a:t>
            </a:fld>
            <a:endParaRPr lang="en-US"/>
          </a:p>
        </p:txBody>
      </p:sp>
    </p:spTree>
    <p:extLst>
      <p:ext uri="{BB962C8B-B14F-4D97-AF65-F5344CB8AC3E}">
        <p14:creationId xmlns:p14="http://schemas.microsoft.com/office/powerpoint/2010/main" val="201218662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10/16-2014</a:t>
            </a:r>
            <a:endParaRPr lang="en-US"/>
          </a:p>
        </p:txBody>
      </p:sp>
      <p:sp>
        <p:nvSpPr>
          <p:cNvPr id="5" name="Slide Number Placeholder 4"/>
          <p:cNvSpPr>
            <a:spLocks noGrp="1"/>
          </p:cNvSpPr>
          <p:nvPr>
            <p:ph type="sldNum" sz="quarter" idx="11"/>
          </p:nvPr>
        </p:nvSpPr>
        <p:spPr/>
        <p:txBody>
          <a:bodyPr/>
          <a:lstStyle/>
          <a:p>
            <a:fld id="{83D04639-1658-4B36-BEA3-2617DACE151C}" type="slidenum">
              <a:rPr lang="en-US" smtClean="0"/>
              <a:t>1</a:t>
            </a:fld>
            <a:endParaRPr lang="en-US"/>
          </a:p>
        </p:txBody>
      </p:sp>
    </p:spTree>
    <p:extLst>
      <p:ext uri="{BB962C8B-B14F-4D97-AF65-F5344CB8AC3E}">
        <p14:creationId xmlns:p14="http://schemas.microsoft.com/office/powerpoint/2010/main" val="4251081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D04639-1658-4B36-BEA3-2617DACE151C}" type="slidenum">
              <a:rPr lang="en-US" smtClean="0"/>
              <a:t>7</a:t>
            </a:fld>
            <a:endParaRPr lang="en-US"/>
          </a:p>
        </p:txBody>
      </p:sp>
      <p:sp>
        <p:nvSpPr>
          <p:cNvPr id="5" name="Date Placeholder 4"/>
          <p:cNvSpPr>
            <a:spLocks noGrp="1"/>
          </p:cNvSpPr>
          <p:nvPr>
            <p:ph type="dt" idx="11"/>
          </p:nvPr>
        </p:nvSpPr>
        <p:spPr/>
        <p:txBody>
          <a:bodyPr/>
          <a:lstStyle/>
          <a:p>
            <a:r>
              <a:rPr lang="en-US" smtClean="0"/>
              <a:t>10/16-2014</a:t>
            </a:r>
            <a:endParaRPr lang="en-US"/>
          </a:p>
        </p:txBody>
      </p:sp>
    </p:spTree>
    <p:extLst>
      <p:ext uri="{BB962C8B-B14F-4D97-AF65-F5344CB8AC3E}">
        <p14:creationId xmlns:p14="http://schemas.microsoft.com/office/powerpoint/2010/main" val="854669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10/16-2014</a:t>
            </a:r>
            <a:endParaRPr lang="en-US"/>
          </a:p>
        </p:txBody>
      </p:sp>
      <p:sp>
        <p:nvSpPr>
          <p:cNvPr id="5" name="Slide Number Placeholder 4"/>
          <p:cNvSpPr>
            <a:spLocks noGrp="1"/>
          </p:cNvSpPr>
          <p:nvPr>
            <p:ph type="sldNum" sz="quarter" idx="11"/>
          </p:nvPr>
        </p:nvSpPr>
        <p:spPr/>
        <p:txBody>
          <a:bodyPr/>
          <a:lstStyle/>
          <a:p>
            <a:fld id="{83D04639-1658-4B36-BEA3-2617DACE151C}" type="slidenum">
              <a:rPr lang="en-US" smtClean="0"/>
              <a:t>19</a:t>
            </a:fld>
            <a:endParaRPr lang="en-US"/>
          </a:p>
        </p:txBody>
      </p:sp>
    </p:spTree>
    <p:extLst>
      <p:ext uri="{BB962C8B-B14F-4D97-AF65-F5344CB8AC3E}">
        <p14:creationId xmlns:p14="http://schemas.microsoft.com/office/powerpoint/2010/main" val="3631606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C63325-C241-4137-A8C4-FE668A3DEC42}" type="datetime1">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31341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4C557-04BA-45BB-9CDD-D2A5715E6287}" type="datetime1">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28208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A9E0A-8E19-400C-A083-D2A14004CAB7}" type="datetime1">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144072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98111-1AE7-4D41-B709-8A7AA524D556}" type="datetime1">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3247172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A81C15-7D12-45BE-A5E8-1B7B1CE38935}" type="datetime1">
              <a:rPr lang="en-US" smtClean="0"/>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25213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941C29-4C5D-408C-AB8E-F2D1A9EC157D}" type="datetime1">
              <a:rPr lang="en-US" smtClean="0"/>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87063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17922C-FBD7-4DB0-9855-F313884AB56D}" type="datetime1">
              <a:rPr lang="en-US" smtClean="0"/>
              <a:t>10/2/2014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775010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F333E5-0011-4B10-8D78-561C13E2DCAE}" type="datetime1">
              <a:rPr lang="en-US" smtClean="0"/>
              <a:t>10/2/2014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144970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0E00C-41F4-4102-9E50-DC6012A205EF}" type="datetime1">
              <a:rPr lang="en-US" smtClean="0"/>
              <a:t>10/2/2014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578907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64304-6727-4CB8-891E-569FEC6D5DFD}" type="datetime1">
              <a:rPr lang="en-US" smtClean="0"/>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155571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BCF7C-82D6-40A5-B40A-83AD8741E7B6}" type="datetime1">
              <a:rPr lang="en-US" smtClean="0"/>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E9FAA0-15F3-4103-BFA8-958C0345E320}" type="slidenum">
              <a:rPr lang="en-US" smtClean="0"/>
              <a:t>‹#›</a:t>
            </a:fld>
            <a:endParaRPr lang="en-US"/>
          </a:p>
        </p:txBody>
      </p:sp>
    </p:spTree>
    <p:extLst>
      <p:ext uri="{BB962C8B-B14F-4D97-AF65-F5344CB8AC3E}">
        <p14:creationId xmlns:p14="http://schemas.microsoft.com/office/powerpoint/2010/main" val="3627847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A5D8E-3069-4E15-8FB0-4D51F00410D1}" type="datetime1">
              <a:rPr lang="en-US" smtClean="0"/>
              <a:t>10/2/2014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E9FAA0-15F3-4103-BFA8-958C0345E320}" type="slidenum">
              <a:rPr lang="en-US" smtClean="0"/>
              <a:t>‹#›</a:t>
            </a:fld>
            <a:endParaRPr lang="en-US"/>
          </a:p>
        </p:txBody>
      </p:sp>
    </p:spTree>
    <p:extLst>
      <p:ext uri="{BB962C8B-B14F-4D97-AF65-F5344CB8AC3E}">
        <p14:creationId xmlns:p14="http://schemas.microsoft.com/office/powerpoint/2010/main" val="1007703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obvanoosterhout.com/" TargetMode="External"/><Relationship Id="rId2" Type="http://schemas.openxmlformats.org/officeDocument/2006/relationships/hyperlink" Target="http://bobvanoosterhout.com/id113.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2971801"/>
          </a:xfrm>
        </p:spPr>
        <p:txBody>
          <a:bodyPr>
            <a:normAutofit/>
          </a:bodyPr>
          <a:lstStyle/>
          <a:p>
            <a:r>
              <a:rPr lang="en-US" b="1" dirty="0" smtClean="0"/>
              <a:t>Restoring and Maintaining Physical, Mental and Emotional Balance</a:t>
            </a:r>
            <a:endParaRPr lang="en-US" b="1" dirty="0"/>
          </a:p>
        </p:txBody>
      </p:sp>
      <p:sp>
        <p:nvSpPr>
          <p:cNvPr id="3" name="Subtitle 2"/>
          <p:cNvSpPr>
            <a:spLocks noGrp="1"/>
          </p:cNvSpPr>
          <p:nvPr>
            <p:ph type="subTitle" idx="1"/>
          </p:nvPr>
        </p:nvSpPr>
        <p:spPr>
          <a:xfrm>
            <a:off x="1371600" y="3429000"/>
            <a:ext cx="6400800" cy="2971800"/>
          </a:xfrm>
        </p:spPr>
        <p:txBody>
          <a:bodyPr>
            <a:normAutofit/>
          </a:bodyPr>
          <a:lstStyle/>
          <a:p>
            <a:r>
              <a:rPr lang="en-US" dirty="0" smtClean="0"/>
              <a:t>Bob Van Oosterhout, MA, LLP, LMSW</a:t>
            </a:r>
          </a:p>
          <a:p>
            <a:r>
              <a:rPr lang="en-US" dirty="0" smtClean="0"/>
              <a:t>Lansing Community College</a:t>
            </a:r>
          </a:p>
          <a:p>
            <a:r>
              <a:rPr lang="en-US" dirty="0" smtClean="0"/>
              <a:t>2014 TRENDS Conference</a:t>
            </a:r>
          </a:p>
          <a:p>
            <a:r>
              <a:rPr lang="en-US" dirty="0" smtClean="0"/>
              <a:t>Traverse City, MI</a:t>
            </a:r>
          </a:p>
          <a:p>
            <a:r>
              <a:rPr lang="en-US" dirty="0" smtClean="0"/>
              <a:t>October, 16, 2014</a:t>
            </a:r>
          </a:p>
          <a:p>
            <a:endParaRPr lang="en-US" dirty="0"/>
          </a:p>
        </p:txBody>
      </p:sp>
      <p:sp>
        <p:nvSpPr>
          <p:cNvPr id="4" name="Slide Number Placeholder 3"/>
          <p:cNvSpPr>
            <a:spLocks noGrp="1"/>
          </p:cNvSpPr>
          <p:nvPr>
            <p:ph type="sldNum" sz="quarter" idx="12"/>
          </p:nvPr>
        </p:nvSpPr>
        <p:spPr/>
        <p:txBody>
          <a:bodyPr/>
          <a:lstStyle/>
          <a:p>
            <a:fld id="{B8E9FAA0-15F3-4103-BFA8-958C0345E320}" type="slidenum">
              <a:rPr lang="en-US" smtClean="0"/>
              <a:t>1</a:t>
            </a:fld>
            <a:endParaRPr lang="en-US"/>
          </a:p>
        </p:txBody>
      </p:sp>
    </p:spTree>
    <p:extLst>
      <p:ext uri="{BB962C8B-B14F-4D97-AF65-F5344CB8AC3E}">
        <p14:creationId xmlns:p14="http://schemas.microsoft.com/office/powerpoint/2010/main" val="2888996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066800"/>
          </a:xfrm>
        </p:spPr>
        <p:txBody>
          <a:bodyPr>
            <a:normAutofit fontScale="90000"/>
          </a:bodyPr>
          <a:lstStyle/>
          <a:p>
            <a:r>
              <a:rPr lang="en-US" sz="4000" b="1" dirty="0" smtClean="0"/>
              <a:t/>
            </a:r>
            <a:br>
              <a:rPr lang="en-US" sz="4000" b="1" dirty="0" smtClean="0"/>
            </a:br>
            <a:r>
              <a:rPr lang="en-US" sz="4000" b="1" dirty="0" smtClean="0"/>
              <a:t>Restoring </a:t>
            </a:r>
            <a:r>
              <a:rPr lang="en-US" sz="4000" b="1" dirty="0" smtClean="0"/>
              <a:t>and Maintaining</a:t>
            </a:r>
            <a:br>
              <a:rPr lang="en-US" sz="4000" b="1" dirty="0" smtClean="0"/>
            </a:br>
            <a:r>
              <a:rPr lang="en-US" sz="4000" b="1" dirty="0"/>
              <a:t>Physical Balance</a:t>
            </a:r>
            <a:r>
              <a:rPr lang="en-US" sz="4000" b="1" i="1" dirty="0"/>
              <a:t/>
            </a:r>
            <a:br>
              <a:rPr lang="en-US" sz="4000" b="1" i="1" dirty="0"/>
            </a:br>
            <a:endParaRPr lang="en-US" sz="4000" b="1" dirty="0"/>
          </a:p>
        </p:txBody>
      </p:sp>
      <p:sp>
        <p:nvSpPr>
          <p:cNvPr id="3" name="Content Placeholder 2"/>
          <p:cNvSpPr>
            <a:spLocks noGrp="1"/>
          </p:cNvSpPr>
          <p:nvPr>
            <p:ph idx="1"/>
          </p:nvPr>
        </p:nvSpPr>
        <p:spPr>
          <a:xfrm>
            <a:off x="228600" y="1371600"/>
            <a:ext cx="8610600" cy="5257800"/>
          </a:xfrm>
        </p:spPr>
        <p:txBody>
          <a:bodyPr>
            <a:normAutofit fontScale="92500" lnSpcReduction="10000"/>
          </a:bodyPr>
          <a:lstStyle/>
          <a:p>
            <a:r>
              <a:rPr lang="en-US" dirty="0" smtClean="0"/>
              <a:t>Restore </a:t>
            </a:r>
            <a:r>
              <a:rPr lang="en-US" dirty="0" smtClean="0"/>
              <a:t>long-term balance </a:t>
            </a:r>
            <a:r>
              <a:rPr lang="en-US" dirty="0" smtClean="0"/>
              <a:t>to autonomic nervous system through </a:t>
            </a:r>
            <a:r>
              <a:rPr lang="en-US" dirty="0" smtClean="0"/>
              <a:t>regular practice (6-10 x daily for 2-6 weeks) of </a:t>
            </a:r>
            <a:r>
              <a:rPr lang="en-US" i="1" dirty="0" smtClean="0"/>
              <a:t>Natural </a:t>
            </a:r>
            <a:r>
              <a:rPr lang="en-US" i="1" dirty="0" smtClean="0"/>
              <a:t>Rhythmic Breathing</a:t>
            </a:r>
            <a:r>
              <a:rPr lang="en-US" dirty="0" smtClean="0"/>
              <a:t>, which activates parasympathetic nervous </a:t>
            </a:r>
            <a:r>
              <a:rPr lang="en-US" dirty="0" smtClean="0"/>
              <a:t>system</a:t>
            </a:r>
          </a:p>
          <a:p>
            <a:pPr marL="0" indent="0">
              <a:buNone/>
            </a:pPr>
            <a:endParaRPr lang="en-US" sz="1200" dirty="0" smtClean="0"/>
          </a:p>
          <a:p>
            <a:r>
              <a:rPr lang="en-US" dirty="0" smtClean="0"/>
              <a:t>Become aware of and resolve patterns of tension through </a:t>
            </a:r>
            <a:r>
              <a:rPr lang="en-US" dirty="0" smtClean="0"/>
              <a:t>regular practice of </a:t>
            </a:r>
            <a:r>
              <a:rPr lang="en-US" i="1" dirty="0" smtClean="0"/>
              <a:t>Grounding ( 2-5 X daily)</a:t>
            </a:r>
            <a:r>
              <a:rPr lang="en-US" dirty="0" smtClean="0"/>
              <a:t>, </a:t>
            </a:r>
            <a:r>
              <a:rPr lang="en-US" dirty="0" smtClean="0"/>
              <a:t>which counters patterns of muscle tension</a:t>
            </a:r>
          </a:p>
          <a:p>
            <a:endParaRPr lang="en-US" sz="1700" dirty="0"/>
          </a:p>
          <a:p>
            <a:pPr marL="0" indent="0" algn="ctr">
              <a:buNone/>
            </a:pPr>
            <a:r>
              <a:rPr lang="en-US" sz="2800" dirty="0" smtClean="0"/>
              <a:t>Three Videos</a:t>
            </a:r>
            <a:r>
              <a:rPr lang="en-US" sz="2800" dirty="0"/>
              <a:t>: </a:t>
            </a:r>
            <a:endParaRPr lang="en-US" sz="2800" dirty="0" smtClean="0"/>
          </a:p>
          <a:p>
            <a:pPr marL="0" indent="0" algn="ctr">
              <a:buNone/>
            </a:pPr>
            <a:r>
              <a:rPr lang="en-US" sz="2800" dirty="0" smtClean="0"/>
              <a:t>Diaphragmatic Breathing, Resolving Problems</a:t>
            </a:r>
            <a:r>
              <a:rPr lang="en-US" sz="2800" dirty="0"/>
              <a:t> </a:t>
            </a:r>
            <a:r>
              <a:rPr lang="en-US" sz="2800" dirty="0" smtClean="0"/>
              <a:t>with Natural Rhythmic Breathing, Grounding</a:t>
            </a:r>
            <a:endParaRPr lang="en-US" sz="2800" dirty="0"/>
          </a:p>
          <a:p>
            <a:pPr marL="0" indent="0" algn="ctr">
              <a:buNone/>
            </a:pPr>
            <a:r>
              <a:rPr lang="en-US" sz="2800" dirty="0" smtClean="0"/>
              <a:t> </a:t>
            </a:r>
            <a:r>
              <a:rPr lang="en-US" sz="2800" dirty="0"/>
              <a:t>http://bobvanoosterhout.com/id113.html</a:t>
            </a:r>
          </a:p>
        </p:txBody>
      </p:sp>
      <p:sp>
        <p:nvSpPr>
          <p:cNvPr id="4" name="Slide Number Placeholder 3"/>
          <p:cNvSpPr>
            <a:spLocks noGrp="1"/>
          </p:cNvSpPr>
          <p:nvPr>
            <p:ph type="sldNum" sz="quarter" idx="12"/>
          </p:nvPr>
        </p:nvSpPr>
        <p:spPr/>
        <p:txBody>
          <a:bodyPr/>
          <a:lstStyle/>
          <a:p>
            <a:fld id="{B8E9FAA0-15F3-4103-BFA8-958C0345E320}" type="slidenum">
              <a:rPr lang="en-US" smtClean="0"/>
              <a:t>10</a:t>
            </a:fld>
            <a:endParaRPr lang="en-US"/>
          </a:p>
        </p:txBody>
      </p:sp>
    </p:spTree>
    <p:extLst>
      <p:ext uri="{BB962C8B-B14F-4D97-AF65-F5344CB8AC3E}">
        <p14:creationId xmlns:p14="http://schemas.microsoft.com/office/powerpoint/2010/main" val="2814589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a:t>Restoring and Maintaining</a:t>
            </a:r>
            <a:br>
              <a:rPr lang="en-US" b="1" dirty="0"/>
            </a:br>
            <a:r>
              <a:rPr lang="en-US" b="1" dirty="0" smtClean="0"/>
              <a:t>Mental </a:t>
            </a:r>
            <a:r>
              <a:rPr lang="en-US" b="1" dirty="0"/>
              <a:t>Balance</a:t>
            </a:r>
          </a:p>
        </p:txBody>
      </p:sp>
      <p:sp>
        <p:nvSpPr>
          <p:cNvPr id="3" name="Content Placeholder 2"/>
          <p:cNvSpPr>
            <a:spLocks noGrp="1"/>
          </p:cNvSpPr>
          <p:nvPr>
            <p:ph idx="1"/>
          </p:nvPr>
        </p:nvSpPr>
        <p:spPr>
          <a:xfrm>
            <a:off x="304800" y="1600200"/>
            <a:ext cx="8534400" cy="4953000"/>
          </a:xfrm>
        </p:spPr>
        <p:txBody>
          <a:bodyPr>
            <a:normAutofit fontScale="92500" lnSpcReduction="10000"/>
          </a:bodyPr>
          <a:lstStyle/>
          <a:p>
            <a:r>
              <a:rPr lang="en-US" dirty="0" smtClean="0"/>
              <a:t>Develop capacity to redirect thought by creating established mental pathway through regular </a:t>
            </a:r>
            <a:r>
              <a:rPr lang="en-US" dirty="0" smtClean="0"/>
              <a:t>repetition (1000 x daily) </a:t>
            </a:r>
            <a:r>
              <a:rPr lang="en-US" dirty="0" smtClean="0"/>
              <a:t>of a Rhythm Phrase.</a:t>
            </a:r>
          </a:p>
          <a:p>
            <a:r>
              <a:rPr lang="en-US" dirty="0" smtClean="0"/>
              <a:t>Develop the capacity to be aware of and the ability to redirect thought through regular meditation</a:t>
            </a:r>
          </a:p>
          <a:p>
            <a:r>
              <a:rPr lang="en-US" dirty="0" smtClean="0"/>
              <a:t>Develop a habit of clarifying the direction and appropriateness of current thinking</a:t>
            </a:r>
          </a:p>
          <a:p>
            <a:pPr marL="0" indent="0">
              <a:buNone/>
            </a:pPr>
            <a:endParaRPr lang="en-US" sz="1700" dirty="0" smtClean="0"/>
          </a:p>
          <a:p>
            <a:pPr marL="0" indent="0">
              <a:buNone/>
            </a:pPr>
            <a:endParaRPr lang="en-US" sz="1700" dirty="0" smtClean="0"/>
          </a:p>
          <a:p>
            <a:pPr marL="0" indent="0" algn="ctr">
              <a:buNone/>
            </a:pPr>
            <a:r>
              <a:rPr lang="en-US" sz="2800" dirty="0" smtClean="0"/>
              <a:t>Videos:  Clearing your Mind, Meditation, How to Stop Worrying</a:t>
            </a:r>
          </a:p>
          <a:p>
            <a:pPr marL="0" indent="0" algn="ctr">
              <a:buNone/>
            </a:pPr>
            <a:r>
              <a:rPr lang="en-US" sz="2800" dirty="0"/>
              <a:t>http://bobvanoosterhout.com/id113.html</a:t>
            </a:r>
          </a:p>
          <a:p>
            <a:pPr marL="0" indent="0" algn="ctr">
              <a:buNone/>
            </a:pPr>
            <a:endParaRPr lang="en-US" sz="3000" dirty="0" smtClean="0"/>
          </a:p>
        </p:txBody>
      </p:sp>
      <p:sp>
        <p:nvSpPr>
          <p:cNvPr id="4" name="Slide Number Placeholder 3"/>
          <p:cNvSpPr>
            <a:spLocks noGrp="1"/>
          </p:cNvSpPr>
          <p:nvPr>
            <p:ph type="sldNum" sz="quarter" idx="12"/>
          </p:nvPr>
        </p:nvSpPr>
        <p:spPr/>
        <p:txBody>
          <a:bodyPr/>
          <a:lstStyle/>
          <a:p>
            <a:fld id="{B8E9FAA0-15F3-4103-BFA8-958C0345E320}" type="slidenum">
              <a:rPr lang="en-US" smtClean="0"/>
              <a:t>11</a:t>
            </a:fld>
            <a:endParaRPr lang="en-US"/>
          </a:p>
        </p:txBody>
      </p:sp>
    </p:spTree>
    <p:extLst>
      <p:ext uri="{BB962C8B-B14F-4D97-AF65-F5344CB8AC3E}">
        <p14:creationId xmlns:p14="http://schemas.microsoft.com/office/powerpoint/2010/main" val="119377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t>Restoring and Maintaining</a:t>
            </a:r>
            <a:br>
              <a:rPr lang="en-US" b="1" dirty="0"/>
            </a:br>
            <a:r>
              <a:rPr lang="en-US" b="1" dirty="0" smtClean="0"/>
              <a:t>Emotional </a:t>
            </a:r>
            <a:r>
              <a:rPr lang="en-US" b="1" dirty="0"/>
              <a:t>Balance</a:t>
            </a: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a:t>Shift perceptions </a:t>
            </a:r>
            <a:r>
              <a:rPr lang="en-US" dirty="0" smtClean="0"/>
              <a:t>and redirect thinking when </a:t>
            </a:r>
            <a:r>
              <a:rPr lang="en-US" dirty="0"/>
              <a:t>emotions may </a:t>
            </a:r>
            <a:r>
              <a:rPr lang="en-US" dirty="0" smtClean="0"/>
              <a:t>interfere </a:t>
            </a:r>
            <a:r>
              <a:rPr lang="en-US" dirty="0"/>
              <a:t>with the task at </a:t>
            </a:r>
            <a:r>
              <a:rPr lang="en-US" dirty="0" smtClean="0"/>
              <a:t>hand</a:t>
            </a:r>
          </a:p>
          <a:p>
            <a:r>
              <a:rPr lang="en-US" dirty="0" smtClean="0"/>
              <a:t>Avoid tensing and breath holding during emotional times to allow the full, momentary experience of emotion</a:t>
            </a:r>
          </a:p>
          <a:p>
            <a:r>
              <a:rPr lang="en-US" dirty="0" smtClean="0"/>
              <a:t>Separate thought from emotion </a:t>
            </a:r>
            <a:r>
              <a:rPr lang="en-US" dirty="0"/>
              <a:t>to prevent emotional recycling when </a:t>
            </a:r>
            <a:r>
              <a:rPr lang="en-US" dirty="0" smtClean="0"/>
              <a:t>responding to structural emotion or memories from the </a:t>
            </a:r>
            <a:r>
              <a:rPr lang="en-US" dirty="0" smtClean="0"/>
              <a:t>past</a:t>
            </a:r>
            <a:endParaRPr lang="en-US" dirty="0" smtClean="0"/>
          </a:p>
          <a:p>
            <a:pPr marL="0" indent="0">
              <a:buNone/>
            </a:pPr>
            <a:endParaRPr lang="en-US" sz="1900" dirty="0" smtClean="0"/>
          </a:p>
          <a:p>
            <a:pPr marL="0" indent="0" algn="ctr">
              <a:buNone/>
            </a:pPr>
            <a:r>
              <a:rPr lang="en-US" sz="2800" dirty="0" smtClean="0"/>
              <a:t>Four </a:t>
            </a:r>
            <a:r>
              <a:rPr lang="en-US" sz="2800" dirty="0" smtClean="0"/>
              <a:t>Videos  </a:t>
            </a:r>
          </a:p>
          <a:p>
            <a:pPr marL="0" indent="0" algn="ctr">
              <a:buNone/>
            </a:pPr>
            <a:r>
              <a:rPr lang="en-US" sz="2800" dirty="0" smtClean="0"/>
              <a:t>Understanding Emotion, PTSD, Depression, </a:t>
            </a:r>
            <a:r>
              <a:rPr lang="en-US" sz="2800" dirty="0" smtClean="0"/>
              <a:t>Dealing with Loss  http</a:t>
            </a:r>
            <a:r>
              <a:rPr lang="en-US" sz="2800" dirty="0"/>
              <a:t>://bobvanoosterhout.com/id113.html</a:t>
            </a:r>
          </a:p>
          <a:p>
            <a:pPr marL="0" indent="0" algn="ctr">
              <a:buNone/>
            </a:pPr>
            <a:endParaRPr lang="en-US" sz="2800" dirty="0"/>
          </a:p>
        </p:txBody>
      </p:sp>
      <p:sp>
        <p:nvSpPr>
          <p:cNvPr id="4" name="Slide Number Placeholder 3"/>
          <p:cNvSpPr>
            <a:spLocks noGrp="1"/>
          </p:cNvSpPr>
          <p:nvPr>
            <p:ph type="sldNum" sz="quarter" idx="12"/>
          </p:nvPr>
        </p:nvSpPr>
        <p:spPr/>
        <p:txBody>
          <a:bodyPr/>
          <a:lstStyle/>
          <a:p>
            <a:fld id="{B8E9FAA0-15F3-4103-BFA8-958C0345E320}" type="slidenum">
              <a:rPr lang="en-US" smtClean="0"/>
              <a:t>12</a:t>
            </a:fld>
            <a:endParaRPr lang="en-US"/>
          </a:p>
        </p:txBody>
      </p:sp>
    </p:spTree>
    <p:extLst>
      <p:ext uri="{BB962C8B-B14F-4D97-AF65-F5344CB8AC3E}">
        <p14:creationId xmlns:p14="http://schemas.microsoft.com/office/powerpoint/2010/main" val="2110736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b="1" dirty="0"/>
              <a:t>Restoring and Maintaining</a:t>
            </a:r>
            <a:br>
              <a:rPr lang="en-US" b="1" dirty="0"/>
            </a:br>
            <a:r>
              <a:rPr lang="en-US" b="1" dirty="0" smtClean="0"/>
              <a:t>Perceptual Balance</a:t>
            </a:r>
            <a:endParaRPr lang="en-US" b="1" dirty="0"/>
          </a:p>
        </p:txBody>
      </p:sp>
      <p:sp>
        <p:nvSpPr>
          <p:cNvPr id="3" name="Content Placeholder 2"/>
          <p:cNvSpPr>
            <a:spLocks noGrp="1"/>
          </p:cNvSpPr>
          <p:nvPr>
            <p:ph idx="1"/>
          </p:nvPr>
        </p:nvSpPr>
        <p:spPr>
          <a:xfrm>
            <a:off x="457200" y="1676400"/>
            <a:ext cx="8229600" cy="4449763"/>
          </a:xfrm>
        </p:spPr>
        <p:txBody>
          <a:bodyPr>
            <a:normAutofit lnSpcReduction="10000"/>
          </a:bodyPr>
          <a:lstStyle/>
          <a:p>
            <a:r>
              <a:rPr lang="en-US" dirty="0" smtClean="0"/>
              <a:t>Be aware of how </a:t>
            </a:r>
            <a:r>
              <a:rPr lang="en-US" dirty="0" smtClean="0"/>
              <a:t>our </a:t>
            </a:r>
            <a:r>
              <a:rPr lang="en-US" dirty="0" smtClean="0"/>
              <a:t>own frames, filters and focus limit perception, understanding, and empathy</a:t>
            </a:r>
          </a:p>
          <a:p>
            <a:r>
              <a:rPr lang="en-US" dirty="0" smtClean="0"/>
              <a:t>Develop perceptual flexibility and understanding by developing the ability and inclination to view situations through the frames, filters, focus of others.</a:t>
            </a:r>
          </a:p>
          <a:p>
            <a:r>
              <a:rPr lang="en-US" dirty="0" smtClean="0"/>
              <a:t>Incorporate “Components of Clear Perception” into perspective</a:t>
            </a:r>
          </a:p>
          <a:p>
            <a:pPr marL="0" indent="0">
              <a:buNone/>
            </a:pPr>
            <a:endParaRPr lang="en-US" dirty="0"/>
          </a:p>
        </p:txBody>
      </p:sp>
      <p:sp>
        <p:nvSpPr>
          <p:cNvPr id="4" name="Slide Number Placeholder 3"/>
          <p:cNvSpPr>
            <a:spLocks noGrp="1"/>
          </p:cNvSpPr>
          <p:nvPr>
            <p:ph type="sldNum" sz="quarter" idx="12"/>
          </p:nvPr>
        </p:nvSpPr>
        <p:spPr/>
        <p:txBody>
          <a:bodyPr/>
          <a:lstStyle/>
          <a:p>
            <a:fld id="{B8E9FAA0-15F3-4103-BFA8-958C0345E320}" type="slidenum">
              <a:rPr lang="en-US" smtClean="0"/>
              <a:t>13</a:t>
            </a:fld>
            <a:endParaRPr lang="en-US"/>
          </a:p>
        </p:txBody>
      </p:sp>
    </p:spTree>
    <p:extLst>
      <p:ext uri="{BB962C8B-B14F-4D97-AF65-F5344CB8AC3E}">
        <p14:creationId xmlns:p14="http://schemas.microsoft.com/office/powerpoint/2010/main" val="2944361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1371600"/>
            <a:ext cx="8382000" cy="4419600"/>
          </a:xfrm>
        </p:spPr>
        <p:txBody>
          <a:bodyPr>
            <a:normAutofit/>
          </a:bodyPr>
          <a:lstStyle/>
          <a:p>
            <a:pPr algn="ctr"/>
            <a:endParaRPr lang="en-US" sz="2000" dirty="0" smtClean="0"/>
          </a:p>
          <a:p>
            <a:pPr marL="0" indent="0" algn="ctr">
              <a:buNone/>
            </a:pPr>
            <a:r>
              <a:rPr lang="en-US" sz="4000" dirty="0" smtClean="0"/>
              <a:t>Compassion</a:t>
            </a:r>
          </a:p>
          <a:p>
            <a:pPr marL="109728" indent="0" algn="ctr">
              <a:buNone/>
            </a:pPr>
            <a:endParaRPr lang="en-US" sz="1200" dirty="0" smtClean="0"/>
          </a:p>
          <a:p>
            <a:pPr marL="0" indent="0" algn="ctr">
              <a:buNone/>
            </a:pPr>
            <a:r>
              <a:rPr lang="en-US" sz="4000" dirty="0" smtClean="0"/>
              <a:t>Personal Responsibility</a:t>
            </a:r>
          </a:p>
          <a:p>
            <a:pPr marL="109728" indent="0" algn="ctr">
              <a:buNone/>
            </a:pPr>
            <a:endParaRPr lang="en-US" sz="1200" dirty="0" smtClean="0"/>
          </a:p>
          <a:p>
            <a:pPr marL="0" indent="0" algn="ctr">
              <a:buNone/>
            </a:pPr>
            <a:r>
              <a:rPr lang="en-US" sz="4000" dirty="0" smtClean="0"/>
              <a:t>Hope</a:t>
            </a:r>
          </a:p>
          <a:p>
            <a:pPr marL="109728" indent="0" algn="ctr">
              <a:buNone/>
            </a:pPr>
            <a:endParaRPr lang="en-US" sz="1200" dirty="0" smtClean="0"/>
          </a:p>
          <a:p>
            <a:pPr marL="0" indent="0" algn="ctr">
              <a:buNone/>
            </a:pPr>
            <a:r>
              <a:rPr lang="en-US" sz="4000" dirty="0" smtClean="0"/>
              <a:t>Humility</a:t>
            </a:r>
            <a:endParaRPr lang="en-US" sz="4000" dirty="0"/>
          </a:p>
        </p:txBody>
      </p:sp>
      <p:sp>
        <p:nvSpPr>
          <p:cNvPr id="3" name="Title 2"/>
          <p:cNvSpPr>
            <a:spLocks noGrp="1"/>
          </p:cNvSpPr>
          <p:nvPr>
            <p:ph type="title"/>
          </p:nvPr>
        </p:nvSpPr>
        <p:spPr>
          <a:xfrm>
            <a:off x="457200" y="274638"/>
            <a:ext cx="8229600" cy="944562"/>
          </a:xfrm>
        </p:spPr>
        <p:txBody>
          <a:bodyPr>
            <a:normAutofit/>
          </a:bodyPr>
          <a:lstStyle/>
          <a:p>
            <a:pPr algn="ctr"/>
            <a:r>
              <a:rPr lang="en-US" b="1" dirty="0" smtClean="0"/>
              <a:t>Components of Clear Perception</a:t>
            </a:r>
            <a:endParaRPr lang="en-US" b="1" dirty="0"/>
          </a:p>
        </p:txBody>
      </p:sp>
      <p:sp>
        <p:nvSpPr>
          <p:cNvPr id="2" name="Slide Number Placeholder 1"/>
          <p:cNvSpPr>
            <a:spLocks noGrp="1"/>
          </p:cNvSpPr>
          <p:nvPr>
            <p:ph type="sldNum" sz="quarter" idx="12"/>
          </p:nvPr>
        </p:nvSpPr>
        <p:spPr/>
        <p:txBody>
          <a:bodyPr/>
          <a:lstStyle/>
          <a:p>
            <a:fld id="{B8E9FAA0-15F3-4103-BFA8-958C0345E320}" type="slidenum">
              <a:rPr lang="en-US" smtClean="0"/>
              <a:t>14</a:t>
            </a:fld>
            <a:endParaRPr lang="en-US"/>
          </a:p>
        </p:txBody>
      </p:sp>
    </p:spTree>
    <p:extLst>
      <p:ext uri="{BB962C8B-B14F-4D97-AF65-F5344CB8AC3E}">
        <p14:creationId xmlns:p14="http://schemas.microsoft.com/office/powerpoint/2010/main" val="648217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78562"/>
          </a:xfrm>
        </p:spPr>
        <p:txBody>
          <a:bodyPr anchor="t">
            <a:noAutofit/>
          </a:bodyPr>
          <a:lstStyle/>
          <a:p>
            <a:pPr algn="l"/>
            <a:r>
              <a:rPr lang="en-US" sz="3000" b="1" dirty="0" smtClean="0"/>
              <a:t>Compassion</a:t>
            </a:r>
            <a:r>
              <a:rPr lang="en-US" sz="3000" dirty="0" smtClean="0"/>
              <a:t>  recognizes the dignity and potential of each person.  It involves looking at life from another person’s perspective without judgment while understanding how circumstances contributed to forming his or her behavior, attitude, and outlook.  True Compassion requires the capacity to briefly experience the  emotions </a:t>
            </a:r>
            <a:r>
              <a:rPr lang="en-US" sz="3000" dirty="0" smtClean="0"/>
              <a:t>and perspective of </a:t>
            </a:r>
            <a:r>
              <a:rPr lang="en-US" sz="3000" dirty="0" smtClean="0"/>
              <a:t>another.  Compassion connects, includes, and opens.  It allows other people to be fully themselves in our presence.  Compassion is not a concept; it is something we experienced together.  We are touched by compassion and it allows us to touch and be in touch with others.</a:t>
            </a:r>
            <a:br>
              <a:rPr lang="en-US" sz="3000" dirty="0" smtClean="0"/>
            </a:br>
            <a:r>
              <a:rPr lang="en-US" sz="3000" dirty="0" smtClean="0"/>
              <a:t/>
            </a:r>
            <a:br>
              <a:rPr lang="en-US" sz="3000" dirty="0" smtClean="0"/>
            </a:br>
            <a:endParaRPr lang="en-US" sz="3000" dirty="0"/>
          </a:p>
        </p:txBody>
      </p:sp>
      <p:sp>
        <p:nvSpPr>
          <p:cNvPr id="2" name="Slide Number Placeholder 1"/>
          <p:cNvSpPr>
            <a:spLocks noGrp="1"/>
          </p:cNvSpPr>
          <p:nvPr>
            <p:ph type="sldNum" sz="quarter" idx="12"/>
          </p:nvPr>
        </p:nvSpPr>
        <p:spPr/>
        <p:txBody>
          <a:bodyPr/>
          <a:lstStyle/>
          <a:p>
            <a:fld id="{B8E9FAA0-15F3-4103-BFA8-958C0345E320}" type="slidenum">
              <a:rPr lang="en-US" smtClean="0"/>
              <a:t>15</a:t>
            </a:fld>
            <a:endParaRPr lang="en-US"/>
          </a:p>
        </p:txBody>
      </p:sp>
    </p:spTree>
    <p:extLst>
      <p:ext uri="{BB962C8B-B14F-4D97-AF65-F5344CB8AC3E}">
        <p14:creationId xmlns:p14="http://schemas.microsoft.com/office/powerpoint/2010/main" val="700539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chor="t">
            <a:normAutofit fontScale="90000"/>
          </a:bodyPr>
          <a:lstStyle/>
          <a:p>
            <a:pPr algn="l"/>
            <a:r>
              <a:rPr lang="en-US" sz="3300" b="1" i="1" dirty="0"/>
              <a:t>Personal Responsibility</a:t>
            </a:r>
            <a:r>
              <a:rPr lang="en-US" sz="3300" dirty="0"/>
              <a:t>  recognizes that each person (including </a:t>
            </a:r>
            <a:r>
              <a:rPr lang="en-US" sz="3300" dirty="0" err="1" smtClean="0"/>
              <a:t>ourself</a:t>
            </a:r>
            <a:r>
              <a:rPr lang="en-US" sz="3300" dirty="0" smtClean="0"/>
              <a:t>) </a:t>
            </a:r>
            <a:r>
              <a:rPr lang="en-US" sz="3300" dirty="0"/>
              <a:t>has unique gifts and potential along with the ability to respond and contribute.  Personal Responsibility involves finding balance between the needs of a situation and the capabilities and limitations of participants.  Personal Responsibility rejects the authoritarian term “should” and avoids blame, guilt, and resentment.  It simply looks at what each </a:t>
            </a:r>
            <a:r>
              <a:rPr lang="en-US" sz="3300" dirty="0" smtClean="0"/>
              <a:t>participant (particularly oneself) </a:t>
            </a:r>
            <a:r>
              <a:rPr lang="en-US" sz="3300" dirty="0"/>
              <a:t>can realistically do to improve work, relationships, </a:t>
            </a:r>
            <a:r>
              <a:rPr lang="en-US" sz="3300" dirty="0" smtClean="0"/>
              <a:t>organizations, and communities</a:t>
            </a:r>
            <a:r>
              <a:rPr lang="en-US" sz="3300" dirty="0"/>
              <a:t>.</a:t>
            </a:r>
            <a:r>
              <a:rPr lang="en-US" sz="3200" dirty="0"/>
              <a:t/>
            </a:r>
            <a:br>
              <a:rPr lang="en-US" sz="3200" dirty="0"/>
            </a:br>
            <a:endParaRPr lang="en-US" sz="3200" dirty="0"/>
          </a:p>
        </p:txBody>
      </p:sp>
      <p:sp>
        <p:nvSpPr>
          <p:cNvPr id="3" name="Slide Number Placeholder 2"/>
          <p:cNvSpPr>
            <a:spLocks noGrp="1"/>
          </p:cNvSpPr>
          <p:nvPr>
            <p:ph type="sldNum" sz="quarter" idx="12"/>
          </p:nvPr>
        </p:nvSpPr>
        <p:spPr/>
        <p:txBody>
          <a:bodyPr/>
          <a:lstStyle/>
          <a:p>
            <a:fld id="{B8E9FAA0-15F3-4103-BFA8-958C0345E320}" type="slidenum">
              <a:rPr lang="en-US" smtClean="0"/>
              <a:t>16</a:t>
            </a:fld>
            <a:endParaRPr lang="en-US"/>
          </a:p>
        </p:txBody>
      </p:sp>
    </p:spTree>
    <p:extLst>
      <p:ext uri="{BB962C8B-B14F-4D97-AF65-F5344CB8AC3E}">
        <p14:creationId xmlns:p14="http://schemas.microsoft.com/office/powerpoint/2010/main" val="383167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629400"/>
          </a:xfrm>
        </p:spPr>
        <p:txBody>
          <a:bodyPr anchor="t">
            <a:noAutofit/>
          </a:bodyPr>
          <a:lstStyle/>
          <a:p>
            <a:pPr algn="l"/>
            <a:r>
              <a:rPr lang="en-US" sz="3000" b="1" i="1" dirty="0">
                <a:latin typeface="+mn-lt"/>
              </a:rPr>
              <a:t>Hope</a:t>
            </a:r>
            <a:r>
              <a:rPr lang="en-US" sz="3000" dirty="0">
                <a:latin typeface="+mn-lt"/>
              </a:rPr>
              <a:t>  realizes that there is an effective way to handle each situation and that every experience presents a learning opportunity. </a:t>
            </a:r>
            <a:r>
              <a:rPr lang="en-US" sz="3000" dirty="0" smtClean="0">
                <a:latin typeface="+mn-lt"/>
              </a:rPr>
              <a:t> Hope believes </a:t>
            </a:r>
            <a:r>
              <a:rPr lang="en-US" sz="3000" dirty="0">
                <a:latin typeface="+mn-lt"/>
              </a:rPr>
              <a:t>that each one of us has an inborn capacity to improve our lives and </a:t>
            </a:r>
            <a:r>
              <a:rPr lang="en-US" sz="3000" dirty="0" smtClean="0">
                <a:latin typeface="+mn-lt"/>
              </a:rPr>
              <a:t>world</a:t>
            </a:r>
            <a:r>
              <a:rPr lang="en-US" sz="3000" dirty="0">
                <a:latin typeface="+mn-lt"/>
              </a:rPr>
              <a:t>.  Hope resides in our hearts and in our souls.  </a:t>
            </a:r>
            <a:r>
              <a:rPr lang="en-US" sz="3000" dirty="0" smtClean="0">
                <a:latin typeface="+mn-lt"/>
              </a:rPr>
              <a:t/>
            </a:r>
            <a:br>
              <a:rPr lang="en-US" sz="3000" dirty="0" smtClean="0">
                <a:latin typeface="+mn-lt"/>
              </a:rPr>
            </a:br>
            <a:r>
              <a:rPr lang="en-US" sz="3000" dirty="0">
                <a:latin typeface="+mn-lt"/>
              </a:rPr>
              <a:t/>
            </a:r>
            <a:br>
              <a:rPr lang="en-US" sz="3000" dirty="0">
                <a:latin typeface="+mn-lt"/>
              </a:rPr>
            </a:br>
            <a:r>
              <a:rPr lang="en-US" sz="3000" b="1" i="1" dirty="0">
                <a:latin typeface="+mn-lt"/>
              </a:rPr>
              <a:t>Humility</a:t>
            </a:r>
            <a:r>
              <a:rPr lang="en-US" sz="3000" dirty="0">
                <a:latin typeface="+mn-lt"/>
              </a:rPr>
              <a:t>  </a:t>
            </a:r>
            <a:r>
              <a:rPr lang="en-US" sz="3000" dirty="0" smtClean="0">
                <a:latin typeface="+mn-lt"/>
              </a:rPr>
              <a:t>involves </a:t>
            </a:r>
            <a:r>
              <a:rPr lang="en-US" sz="3000" dirty="0">
                <a:latin typeface="+mn-lt"/>
              </a:rPr>
              <a:t>recognizing our inter-dependence and inter-connectedness along with the effects of our actions on others.  Humility allows us to see ourselves as part of a greater whole, to realize that we have a </a:t>
            </a:r>
            <a:r>
              <a:rPr lang="en-US" sz="3000" dirty="0" smtClean="0">
                <a:latin typeface="+mn-lt"/>
              </a:rPr>
              <a:t>significant, but </a:t>
            </a:r>
            <a:r>
              <a:rPr lang="en-US" sz="3000" dirty="0">
                <a:latin typeface="+mn-lt"/>
              </a:rPr>
              <a:t>limited role, and to explore how and where we best fit in contributing to </a:t>
            </a:r>
            <a:r>
              <a:rPr lang="en-US" sz="3000" dirty="0" smtClean="0">
                <a:latin typeface="+mn-lt"/>
              </a:rPr>
              <a:t>and improving </a:t>
            </a:r>
            <a:r>
              <a:rPr lang="en-US" sz="3000" dirty="0">
                <a:latin typeface="+mn-lt"/>
              </a:rPr>
              <a:t>our world.</a:t>
            </a:r>
          </a:p>
        </p:txBody>
      </p:sp>
      <p:sp>
        <p:nvSpPr>
          <p:cNvPr id="3" name="Slide Number Placeholder 2"/>
          <p:cNvSpPr>
            <a:spLocks noGrp="1"/>
          </p:cNvSpPr>
          <p:nvPr>
            <p:ph type="sldNum" sz="quarter" idx="12"/>
          </p:nvPr>
        </p:nvSpPr>
        <p:spPr/>
        <p:txBody>
          <a:bodyPr/>
          <a:lstStyle/>
          <a:p>
            <a:fld id="{B8E9FAA0-15F3-4103-BFA8-958C0345E320}" type="slidenum">
              <a:rPr lang="en-US" smtClean="0"/>
              <a:t>17</a:t>
            </a:fld>
            <a:endParaRPr lang="en-US"/>
          </a:p>
        </p:txBody>
      </p:sp>
    </p:spTree>
    <p:extLst>
      <p:ext uri="{BB962C8B-B14F-4D97-AF65-F5344CB8AC3E}">
        <p14:creationId xmlns:p14="http://schemas.microsoft.com/office/powerpoint/2010/main" val="4095062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733800"/>
          </a:xfrm>
        </p:spPr>
        <p:txBody>
          <a:bodyPr>
            <a:normAutofit/>
          </a:bodyPr>
          <a:lstStyle/>
          <a:p>
            <a:r>
              <a:rPr lang="en-US" sz="4800" dirty="0" smtClean="0"/>
              <a:t>Everything* is easier to the extent you are in Balance and more difficult to the extent you are out of balance.</a:t>
            </a:r>
            <a:endParaRPr lang="en-US" sz="4800" dirty="0"/>
          </a:p>
        </p:txBody>
      </p:sp>
      <p:sp>
        <p:nvSpPr>
          <p:cNvPr id="3" name="Content Placeholder 2"/>
          <p:cNvSpPr>
            <a:spLocks noGrp="1"/>
          </p:cNvSpPr>
          <p:nvPr>
            <p:ph idx="1"/>
          </p:nvPr>
        </p:nvSpPr>
        <p:spPr>
          <a:xfrm>
            <a:off x="304800" y="4114800"/>
            <a:ext cx="8686800" cy="2438400"/>
          </a:xfrm>
        </p:spPr>
        <p:txBody>
          <a:bodyPr>
            <a:noAutofit/>
          </a:bodyPr>
          <a:lstStyle/>
          <a:p>
            <a:pPr marL="0" indent="0" algn="ctr">
              <a:buNone/>
            </a:pPr>
            <a:r>
              <a:rPr lang="en-US" sz="2800" dirty="0" smtClean="0"/>
              <a:t>*Except anxiety, </a:t>
            </a:r>
            <a:r>
              <a:rPr lang="en-US" sz="2800" dirty="0"/>
              <a:t>anger, mistakes</a:t>
            </a:r>
            <a:r>
              <a:rPr lang="en-US" sz="2800" dirty="0" smtClean="0"/>
              <a:t>, misunderstanding, panic attacks, heart attacks, depression, conflict, psychosis, procrastination, etc.</a:t>
            </a:r>
          </a:p>
          <a:p>
            <a:pPr marL="0" indent="0" algn="ctr">
              <a:buNone/>
            </a:pPr>
            <a:endParaRPr lang="en-US" sz="800" dirty="0" smtClean="0"/>
          </a:p>
          <a:p>
            <a:pPr marL="0" indent="0" algn="ctr">
              <a:buNone/>
            </a:pPr>
            <a:r>
              <a:rPr lang="en-US" sz="2800" dirty="0" smtClean="0"/>
              <a:t>(Procrastination is a guilt-ridden attempt to restore Balance)</a:t>
            </a:r>
            <a:endParaRPr lang="en-US" sz="2800" dirty="0"/>
          </a:p>
        </p:txBody>
      </p:sp>
      <p:sp>
        <p:nvSpPr>
          <p:cNvPr id="4" name="Slide Number Placeholder 3"/>
          <p:cNvSpPr>
            <a:spLocks noGrp="1"/>
          </p:cNvSpPr>
          <p:nvPr>
            <p:ph type="sldNum" sz="quarter" idx="12"/>
          </p:nvPr>
        </p:nvSpPr>
        <p:spPr/>
        <p:txBody>
          <a:bodyPr/>
          <a:lstStyle/>
          <a:p>
            <a:fld id="{B8E9FAA0-15F3-4103-BFA8-958C0345E320}" type="slidenum">
              <a:rPr lang="en-US" smtClean="0"/>
              <a:t>18</a:t>
            </a:fld>
            <a:endParaRPr lang="en-US"/>
          </a:p>
        </p:txBody>
      </p:sp>
    </p:spTree>
    <p:extLst>
      <p:ext uri="{BB962C8B-B14F-4D97-AF65-F5344CB8AC3E}">
        <p14:creationId xmlns:p14="http://schemas.microsoft.com/office/powerpoint/2010/main" val="109117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304800"/>
            <a:ext cx="8229600" cy="762000"/>
          </a:xfrm>
        </p:spPr>
        <p:txBody>
          <a:bodyPr>
            <a:normAutofit fontScale="90000"/>
          </a:bodyPr>
          <a:lstStyle/>
          <a:p>
            <a:r>
              <a:rPr lang="en-US" b="1" dirty="0" smtClean="0"/>
              <a:t>Components of Balance</a:t>
            </a:r>
            <a:r>
              <a:rPr lang="en-US" sz="3600" dirty="0" smtClean="0"/>
              <a:t/>
            </a:r>
            <a:br>
              <a:rPr lang="en-US" sz="3600" dirty="0" smtClean="0"/>
            </a:br>
            <a:endParaRPr lang="en-US" sz="3600" dirty="0"/>
          </a:p>
        </p:txBody>
      </p:sp>
      <p:sp>
        <p:nvSpPr>
          <p:cNvPr id="8" name="Content Placeholder 7"/>
          <p:cNvSpPr>
            <a:spLocks noGrp="1"/>
          </p:cNvSpPr>
          <p:nvPr>
            <p:ph sz="half" idx="1"/>
          </p:nvPr>
        </p:nvSpPr>
        <p:spPr>
          <a:xfrm>
            <a:off x="457200" y="1066800"/>
            <a:ext cx="4038600" cy="5059363"/>
          </a:xfrm>
        </p:spPr>
        <p:txBody>
          <a:bodyPr>
            <a:normAutofit fontScale="92500" lnSpcReduction="10000"/>
          </a:bodyPr>
          <a:lstStyle/>
          <a:p>
            <a:pPr marL="0" indent="0" algn="ctr">
              <a:buNone/>
            </a:pPr>
            <a:r>
              <a:rPr lang="en-US" sz="3600" b="1" i="1" dirty="0" smtClean="0"/>
              <a:t>Physical</a:t>
            </a:r>
          </a:p>
          <a:p>
            <a:r>
              <a:rPr lang="en-US" sz="3000" dirty="0" smtClean="0"/>
              <a:t>Autonomic nervous system balance</a:t>
            </a:r>
          </a:p>
          <a:p>
            <a:r>
              <a:rPr lang="en-US" sz="3000" dirty="0" smtClean="0"/>
              <a:t>Parasympathetic activated when not physically active</a:t>
            </a:r>
          </a:p>
          <a:p>
            <a:r>
              <a:rPr lang="en-US" sz="3000" dirty="0" smtClean="0"/>
              <a:t>Not building muscle tension</a:t>
            </a:r>
          </a:p>
          <a:p>
            <a:r>
              <a:rPr lang="en-US" sz="3000" dirty="0" smtClean="0"/>
              <a:t>Adequate capacity for recovery</a:t>
            </a:r>
          </a:p>
          <a:p>
            <a:endParaRPr lang="en-US" dirty="0"/>
          </a:p>
        </p:txBody>
      </p:sp>
      <p:sp>
        <p:nvSpPr>
          <p:cNvPr id="9" name="Content Placeholder 8"/>
          <p:cNvSpPr>
            <a:spLocks noGrp="1"/>
          </p:cNvSpPr>
          <p:nvPr>
            <p:ph sz="half" idx="2"/>
          </p:nvPr>
        </p:nvSpPr>
        <p:spPr>
          <a:xfrm>
            <a:off x="4648200" y="1066800"/>
            <a:ext cx="4038600" cy="5257800"/>
          </a:xfrm>
        </p:spPr>
        <p:txBody>
          <a:bodyPr>
            <a:normAutofit fontScale="92500" lnSpcReduction="10000"/>
          </a:bodyPr>
          <a:lstStyle/>
          <a:p>
            <a:pPr marL="0" indent="0" algn="ctr">
              <a:buNone/>
            </a:pPr>
            <a:r>
              <a:rPr lang="en-US" sz="3600" b="1" i="1" dirty="0" smtClean="0"/>
              <a:t>Emotional</a:t>
            </a:r>
          </a:p>
          <a:p>
            <a:r>
              <a:rPr lang="en-US" sz="3000" dirty="0" smtClean="0"/>
              <a:t>Able to allow full experience of emotion without tension or breath-holding</a:t>
            </a:r>
          </a:p>
          <a:p>
            <a:r>
              <a:rPr lang="en-US" sz="3000" dirty="0" smtClean="0"/>
              <a:t>Able to separate emotion from thought to avoid emotional </a:t>
            </a:r>
            <a:r>
              <a:rPr lang="en-US" sz="3000" dirty="0" smtClean="0"/>
              <a:t>recycling</a:t>
            </a:r>
          </a:p>
          <a:p>
            <a:r>
              <a:rPr lang="en-US" sz="3000" dirty="0" smtClean="0"/>
              <a:t>Able to briefly experience other’s emotions </a:t>
            </a:r>
            <a:endParaRPr lang="en-US" sz="3000" dirty="0" smtClean="0"/>
          </a:p>
        </p:txBody>
      </p:sp>
      <p:sp>
        <p:nvSpPr>
          <p:cNvPr id="2" name="Slide Number Placeholder 1"/>
          <p:cNvSpPr>
            <a:spLocks noGrp="1"/>
          </p:cNvSpPr>
          <p:nvPr>
            <p:ph type="sldNum" sz="quarter" idx="12"/>
          </p:nvPr>
        </p:nvSpPr>
        <p:spPr/>
        <p:txBody>
          <a:bodyPr/>
          <a:lstStyle/>
          <a:p>
            <a:fld id="{B8E9FAA0-15F3-4103-BFA8-958C0345E320}" type="slidenum">
              <a:rPr lang="en-US" smtClean="0"/>
              <a:t>19</a:t>
            </a:fld>
            <a:endParaRPr lang="en-US"/>
          </a:p>
        </p:txBody>
      </p:sp>
    </p:spTree>
    <p:extLst>
      <p:ext uri="{BB962C8B-B14F-4D97-AF65-F5344CB8AC3E}">
        <p14:creationId xmlns:p14="http://schemas.microsoft.com/office/powerpoint/2010/main" val="167425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Causes of Imbalance</a:t>
            </a:r>
            <a:endParaRPr lang="en-US" b="1" dirty="0"/>
          </a:p>
        </p:txBody>
      </p:sp>
      <p:sp>
        <p:nvSpPr>
          <p:cNvPr id="3" name="Content Placeholder 2"/>
          <p:cNvSpPr>
            <a:spLocks noGrp="1"/>
          </p:cNvSpPr>
          <p:nvPr>
            <p:ph idx="1"/>
          </p:nvPr>
        </p:nvSpPr>
        <p:spPr>
          <a:xfrm>
            <a:off x="457200" y="1295400"/>
            <a:ext cx="8229600" cy="4830763"/>
          </a:xfrm>
        </p:spPr>
        <p:txBody>
          <a:bodyPr>
            <a:normAutofit fontScale="92500"/>
          </a:bodyPr>
          <a:lstStyle/>
          <a:p>
            <a:r>
              <a:rPr lang="en-US" dirty="0" smtClean="0"/>
              <a:t>Lack of sleep (less than </a:t>
            </a:r>
            <a:r>
              <a:rPr lang="en-US" dirty="0" smtClean="0"/>
              <a:t>7-8 </a:t>
            </a:r>
            <a:r>
              <a:rPr lang="en-US" dirty="0" smtClean="0"/>
              <a:t>hours on regular basis)</a:t>
            </a:r>
          </a:p>
          <a:p>
            <a:r>
              <a:rPr lang="en-US" dirty="0" smtClean="0"/>
              <a:t>Overwork, lack of effective support</a:t>
            </a:r>
          </a:p>
          <a:p>
            <a:r>
              <a:rPr lang="en-US" dirty="0" smtClean="0"/>
              <a:t>Exhaustion, insufficient recovery time</a:t>
            </a:r>
          </a:p>
          <a:p>
            <a:r>
              <a:rPr lang="en-US" dirty="0" smtClean="0"/>
              <a:t>Stress</a:t>
            </a:r>
          </a:p>
          <a:p>
            <a:r>
              <a:rPr lang="en-US" dirty="0" smtClean="0"/>
              <a:t>Conceptual and Structural Emotion</a:t>
            </a:r>
          </a:p>
          <a:p>
            <a:r>
              <a:rPr lang="en-US" dirty="0" smtClean="0"/>
              <a:t>Pushing, driving, trying too hard</a:t>
            </a:r>
          </a:p>
          <a:p>
            <a:r>
              <a:rPr lang="en-US" dirty="0" smtClean="0"/>
              <a:t>Limited variety and contrast in activities (social/alone, active/quiet,  work/recreation, etc.)</a:t>
            </a:r>
          </a:p>
        </p:txBody>
      </p:sp>
      <p:sp>
        <p:nvSpPr>
          <p:cNvPr id="4" name="Slide Number Placeholder 3"/>
          <p:cNvSpPr>
            <a:spLocks noGrp="1"/>
          </p:cNvSpPr>
          <p:nvPr>
            <p:ph type="sldNum" sz="quarter" idx="12"/>
          </p:nvPr>
        </p:nvSpPr>
        <p:spPr/>
        <p:txBody>
          <a:bodyPr/>
          <a:lstStyle/>
          <a:p>
            <a:fld id="{B8E9FAA0-15F3-4103-BFA8-958C0345E320}" type="slidenum">
              <a:rPr lang="en-US" smtClean="0"/>
              <a:t>2</a:t>
            </a:fld>
            <a:endParaRPr lang="en-US"/>
          </a:p>
        </p:txBody>
      </p:sp>
    </p:spTree>
    <p:extLst>
      <p:ext uri="{BB962C8B-B14F-4D97-AF65-F5344CB8AC3E}">
        <p14:creationId xmlns:p14="http://schemas.microsoft.com/office/powerpoint/2010/main" val="1533233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Components of Balance (cont.)</a:t>
            </a:r>
            <a:br>
              <a:rPr lang="en-US" b="1" dirty="0" smtClean="0"/>
            </a:br>
            <a:r>
              <a:rPr lang="en-US" b="1" i="1" dirty="0" smtClean="0"/>
              <a:t>Mental</a:t>
            </a:r>
            <a:endParaRPr lang="en-US" b="1" i="1" dirty="0"/>
          </a:p>
        </p:txBody>
      </p:sp>
      <p:sp>
        <p:nvSpPr>
          <p:cNvPr id="3" name="Content Placeholder 2"/>
          <p:cNvSpPr>
            <a:spLocks noGrp="1"/>
          </p:cNvSpPr>
          <p:nvPr>
            <p:ph sz="half" idx="1"/>
          </p:nvPr>
        </p:nvSpPr>
        <p:spPr/>
        <p:txBody>
          <a:bodyPr>
            <a:normAutofit lnSpcReduction="10000"/>
          </a:bodyPr>
          <a:lstStyle/>
          <a:p>
            <a:pPr marL="0" indent="0" algn="ctr">
              <a:buNone/>
            </a:pPr>
            <a:r>
              <a:rPr lang="en-US" sz="3600" b="1" i="1" dirty="0" smtClean="0"/>
              <a:t>Thought</a:t>
            </a:r>
          </a:p>
          <a:p>
            <a:r>
              <a:rPr lang="en-US" sz="3200" dirty="0" smtClean="0"/>
              <a:t>Recognize direction and likely </a:t>
            </a:r>
            <a:r>
              <a:rPr lang="en-US" sz="3200" dirty="0" smtClean="0"/>
              <a:t>effects </a:t>
            </a:r>
            <a:r>
              <a:rPr lang="en-US" sz="3200" dirty="0" smtClean="0"/>
              <a:t>of thought</a:t>
            </a:r>
          </a:p>
          <a:p>
            <a:r>
              <a:rPr lang="en-US" sz="3200" dirty="0" smtClean="0"/>
              <a:t>Able to redirect and clarify thinking when not helpful or productive</a:t>
            </a:r>
            <a:endParaRPr lang="en-US" sz="3200" dirty="0"/>
          </a:p>
        </p:txBody>
      </p:sp>
      <p:sp>
        <p:nvSpPr>
          <p:cNvPr id="4" name="Content Placeholder 3"/>
          <p:cNvSpPr>
            <a:spLocks noGrp="1"/>
          </p:cNvSpPr>
          <p:nvPr>
            <p:ph sz="half" idx="2"/>
          </p:nvPr>
        </p:nvSpPr>
        <p:spPr>
          <a:xfrm>
            <a:off x="4648200" y="1600200"/>
            <a:ext cx="4038600" cy="5105400"/>
          </a:xfrm>
        </p:spPr>
        <p:txBody>
          <a:bodyPr>
            <a:normAutofit lnSpcReduction="10000"/>
          </a:bodyPr>
          <a:lstStyle/>
          <a:p>
            <a:pPr marL="0" indent="0" algn="ctr">
              <a:buNone/>
            </a:pPr>
            <a:r>
              <a:rPr lang="en-US" sz="3600" b="1" i="1" dirty="0" smtClean="0"/>
              <a:t>Perception</a:t>
            </a:r>
          </a:p>
          <a:p>
            <a:r>
              <a:rPr lang="en-US" sz="3200" dirty="0" smtClean="0"/>
              <a:t>Flexible frame</a:t>
            </a:r>
          </a:p>
          <a:p>
            <a:r>
              <a:rPr lang="en-US" sz="3200" dirty="0" smtClean="0"/>
              <a:t>Clear, receptive filter</a:t>
            </a:r>
          </a:p>
          <a:p>
            <a:r>
              <a:rPr lang="en-US" sz="3200" dirty="0" smtClean="0"/>
              <a:t>Adaptable Focus</a:t>
            </a:r>
          </a:p>
          <a:p>
            <a:r>
              <a:rPr lang="en-US" sz="3200" dirty="0" smtClean="0"/>
              <a:t>Components of Clear Perception</a:t>
            </a:r>
          </a:p>
          <a:p>
            <a:pPr lvl="1"/>
            <a:r>
              <a:rPr lang="en-US" dirty="0" smtClean="0"/>
              <a:t>Compassion</a:t>
            </a:r>
          </a:p>
          <a:p>
            <a:pPr lvl="1"/>
            <a:r>
              <a:rPr lang="en-US" dirty="0" smtClean="0"/>
              <a:t>Personal Responsibility</a:t>
            </a:r>
          </a:p>
          <a:p>
            <a:pPr lvl="1"/>
            <a:r>
              <a:rPr lang="en-US" dirty="0" smtClean="0"/>
              <a:t>Hope</a:t>
            </a:r>
          </a:p>
          <a:p>
            <a:pPr lvl="1"/>
            <a:r>
              <a:rPr lang="en-US" dirty="0" smtClean="0"/>
              <a:t>Humility</a:t>
            </a:r>
          </a:p>
          <a:p>
            <a:pPr lvl="1"/>
            <a:endParaRPr lang="en-US" dirty="0" smtClean="0"/>
          </a:p>
        </p:txBody>
      </p:sp>
      <p:sp>
        <p:nvSpPr>
          <p:cNvPr id="5" name="Slide Number Placeholder 4"/>
          <p:cNvSpPr>
            <a:spLocks noGrp="1"/>
          </p:cNvSpPr>
          <p:nvPr>
            <p:ph type="sldNum" sz="quarter" idx="12"/>
          </p:nvPr>
        </p:nvSpPr>
        <p:spPr/>
        <p:txBody>
          <a:bodyPr/>
          <a:lstStyle/>
          <a:p>
            <a:fld id="{B8E9FAA0-15F3-4103-BFA8-958C0345E320}" type="slidenum">
              <a:rPr lang="en-US" smtClean="0"/>
              <a:t>20</a:t>
            </a:fld>
            <a:endParaRPr lang="en-US"/>
          </a:p>
        </p:txBody>
      </p:sp>
    </p:spTree>
    <p:extLst>
      <p:ext uri="{BB962C8B-B14F-4D97-AF65-F5344CB8AC3E}">
        <p14:creationId xmlns:p14="http://schemas.microsoft.com/office/powerpoint/2010/main" val="1333562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97562"/>
          </a:xfrm>
        </p:spPr>
        <p:txBody>
          <a:bodyPr anchor="t"/>
          <a:lstStyle/>
          <a:p>
            <a:r>
              <a:rPr lang="en-US" dirty="0" smtClean="0"/>
              <a:t/>
            </a:r>
            <a:br>
              <a:rPr lang="en-US" dirty="0" smtClean="0"/>
            </a:br>
            <a:r>
              <a:rPr lang="en-US" sz="6000" dirty="0" smtClean="0"/>
              <a:t>Balance involves </a:t>
            </a:r>
            <a:br>
              <a:rPr lang="en-US" sz="6000" dirty="0" smtClean="0"/>
            </a:br>
            <a:r>
              <a:rPr lang="en-US" sz="6000" dirty="0" smtClean="0"/>
              <a:t>Seeing clearly with an open heart</a:t>
            </a:r>
            <a:br>
              <a:rPr lang="en-US" sz="6000" dirty="0" smtClean="0"/>
            </a:br>
            <a:r>
              <a:rPr lang="en-US" sz="6000" dirty="0"/>
              <a:t/>
            </a:r>
            <a:br>
              <a:rPr lang="en-US" sz="6000" dirty="0"/>
            </a:br>
            <a:r>
              <a:rPr lang="en-US" sz="3600" dirty="0" smtClean="0"/>
              <a:t>(We cannot see clearly by ourselves)</a:t>
            </a:r>
            <a:endParaRPr lang="en-US" sz="3600" dirty="0"/>
          </a:p>
        </p:txBody>
      </p:sp>
      <p:sp>
        <p:nvSpPr>
          <p:cNvPr id="2" name="Slide Number Placeholder 1"/>
          <p:cNvSpPr>
            <a:spLocks noGrp="1"/>
          </p:cNvSpPr>
          <p:nvPr>
            <p:ph type="sldNum" sz="quarter" idx="12"/>
          </p:nvPr>
        </p:nvSpPr>
        <p:spPr/>
        <p:txBody>
          <a:bodyPr/>
          <a:lstStyle/>
          <a:p>
            <a:fld id="{B8E9FAA0-15F3-4103-BFA8-958C0345E320}" type="slidenum">
              <a:rPr lang="en-US" smtClean="0"/>
              <a:t>21</a:t>
            </a:fld>
            <a:endParaRPr lang="en-US"/>
          </a:p>
        </p:txBody>
      </p:sp>
    </p:spTree>
    <p:extLst>
      <p:ext uri="{BB962C8B-B14F-4D97-AF65-F5344CB8AC3E}">
        <p14:creationId xmlns:p14="http://schemas.microsoft.com/office/powerpoint/2010/main" val="126440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Balance</a:t>
            </a:r>
            <a:r>
              <a:rPr lang="en-US" sz="4800" b="1" dirty="0" smtClean="0"/>
              <a:t> Is A Choice</a:t>
            </a:r>
            <a:endParaRPr lang="en-US" sz="4800" b="1" dirty="0"/>
          </a:p>
        </p:txBody>
      </p:sp>
      <p:sp>
        <p:nvSpPr>
          <p:cNvPr id="3" name="Content Placeholder 2"/>
          <p:cNvSpPr>
            <a:spLocks noGrp="1"/>
          </p:cNvSpPr>
          <p:nvPr>
            <p:ph idx="1"/>
          </p:nvPr>
        </p:nvSpPr>
        <p:spPr>
          <a:xfrm>
            <a:off x="457200" y="1600200"/>
            <a:ext cx="8229600" cy="3352800"/>
          </a:xfrm>
        </p:spPr>
        <p:txBody>
          <a:bodyPr/>
          <a:lstStyle/>
          <a:p>
            <a:pPr marL="0" indent="0" algn="ctr">
              <a:buNone/>
            </a:pPr>
            <a:endParaRPr lang="en-US" dirty="0" smtClean="0"/>
          </a:p>
          <a:p>
            <a:pPr marL="0" indent="0" algn="ctr">
              <a:buNone/>
            </a:pPr>
            <a:r>
              <a:rPr lang="en-US" sz="4000" dirty="0" smtClean="0"/>
              <a:t>When you make balance your highest priority, you can more effectively prioritize and manage other demands</a:t>
            </a:r>
            <a:endParaRPr lang="en-US" sz="4000" dirty="0"/>
          </a:p>
        </p:txBody>
      </p:sp>
      <p:sp>
        <p:nvSpPr>
          <p:cNvPr id="4" name="Slide Number Placeholder 3"/>
          <p:cNvSpPr>
            <a:spLocks noGrp="1"/>
          </p:cNvSpPr>
          <p:nvPr>
            <p:ph type="sldNum" sz="quarter" idx="12"/>
          </p:nvPr>
        </p:nvSpPr>
        <p:spPr/>
        <p:txBody>
          <a:bodyPr/>
          <a:lstStyle/>
          <a:p>
            <a:fld id="{B8E9FAA0-15F3-4103-BFA8-958C0345E320}" type="slidenum">
              <a:rPr lang="en-US" smtClean="0"/>
              <a:t>22</a:t>
            </a:fld>
            <a:endParaRPr lang="en-US"/>
          </a:p>
        </p:txBody>
      </p:sp>
    </p:spTree>
    <p:extLst>
      <p:ext uri="{BB962C8B-B14F-4D97-AF65-F5344CB8AC3E}">
        <p14:creationId xmlns:p14="http://schemas.microsoft.com/office/powerpoint/2010/main" val="222433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t>Long-Term Effects of Maintaining Balance</a:t>
            </a:r>
            <a:endParaRPr lang="en-US" b="1" dirty="0"/>
          </a:p>
        </p:txBody>
      </p:sp>
      <p:sp>
        <p:nvSpPr>
          <p:cNvPr id="3" name="Content Placeholder 2"/>
          <p:cNvSpPr>
            <a:spLocks noGrp="1"/>
          </p:cNvSpPr>
          <p:nvPr>
            <p:ph idx="1"/>
          </p:nvPr>
        </p:nvSpPr>
        <p:spPr>
          <a:xfrm>
            <a:off x="457200" y="1981200"/>
            <a:ext cx="8229600" cy="4144963"/>
          </a:xfrm>
        </p:spPr>
        <p:txBody>
          <a:bodyPr/>
          <a:lstStyle/>
          <a:p>
            <a:pPr marL="0" indent="0">
              <a:buNone/>
            </a:pPr>
            <a:endParaRPr lang="en-US" dirty="0" smtClean="0"/>
          </a:p>
          <a:p>
            <a:pPr marL="0" indent="0" algn="ctr">
              <a:buNone/>
            </a:pPr>
            <a:r>
              <a:rPr lang="en-US" sz="4000" dirty="0" smtClean="0"/>
              <a:t>True Nature</a:t>
            </a:r>
          </a:p>
          <a:p>
            <a:pPr marL="0" indent="0" algn="ctr">
              <a:buNone/>
            </a:pPr>
            <a:r>
              <a:rPr lang="en-US" sz="4000" dirty="0" smtClean="0"/>
              <a:t>vs </a:t>
            </a:r>
          </a:p>
          <a:p>
            <a:pPr marL="0" indent="0" algn="ctr">
              <a:buNone/>
            </a:pPr>
            <a:r>
              <a:rPr lang="en-US" sz="4000" dirty="0" smtClean="0"/>
              <a:t>Adaptive Nature</a:t>
            </a:r>
          </a:p>
          <a:p>
            <a:pPr marL="0" indent="0" algn="ctr">
              <a:buNone/>
            </a:pPr>
            <a:endParaRPr lang="en-US" dirty="0"/>
          </a:p>
        </p:txBody>
      </p:sp>
      <p:sp>
        <p:nvSpPr>
          <p:cNvPr id="4" name="Slide Number Placeholder 3"/>
          <p:cNvSpPr>
            <a:spLocks noGrp="1"/>
          </p:cNvSpPr>
          <p:nvPr>
            <p:ph type="sldNum" sz="quarter" idx="12"/>
          </p:nvPr>
        </p:nvSpPr>
        <p:spPr/>
        <p:txBody>
          <a:bodyPr/>
          <a:lstStyle/>
          <a:p>
            <a:fld id="{B8E9FAA0-15F3-4103-BFA8-958C0345E320}" type="slidenum">
              <a:rPr lang="en-US" smtClean="0"/>
              <a:t>23</a:t>
            </a:fld>
            <a:endParaRPr lang="en-US"/>
          </a:p>
        </p:txBody>
      </p:sp>
    </p:spTree>
    <p:extLst>
      <p:ext uri="{BB962C8B-B14F-4D97-AF65-F5344CB8AC3E}">
        <p14:creationId xmlns:p14="http://schemas.microsoft.com/office/powerpoint/2010/main" val="3065548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sz="4000" b="1" dirty="0" smtClean="0"/>
              <a:t>Additional Information</a:t>
            </a:r>
            <a:endParaRPr lang="en-US" sz="4000" b="1" dirty="0"/>
          </a:p>
        </p:txBody>
      </p:sp>
      <p:sp>
        <p:nvSpPr>
          <p:cNvPr id="3" name="Content Placeholder 2"/>
          <p:cNvSpPr>
            <a:spLocks noGrp="1"/>
          </p:cNvSpPr>
          <p:nvPr>
            <p:ph idx="1"/>
          </p:nvPr>
        </p:nvSpPr>
        <p:spPr>
          <a:xfrm>
            <a:off x="457200" y="914400"/>
            <a:ext cx="8229600" cy="5715000"/>
          </a:xfrm>
        </p:spPr>
        <p:txBody>
          <a:bodyPr>
            <a:normAutofit fontScale="92500" lnSpcReduction="20000"/>
          </a:bodyPr>
          <a:lstStyle/>
          <a:p>
            <a:pPr marL="0" indent="0" algn="ctr">
              <a:buNone/>
            </a:pPr>
            <a:r>
              <a:rPr lang="en-US" dirty="0" smtClean="0"/>
              <a:t>Videos on Balance Techniques and topics related to this presentation can be viewed at:</a:t>
            </a:r>
          </a:p>
          <a:p>
            <a:pPr marL="0" indent="0" algn="ctr">
              <a:buNone/>
            </a:pPr>
            <a:r>
              <a:rPr lang="en-US" dirty="0">
                <a:hlinkClick r:id="rId2"/>
              </a:rPr>
              <a:t>http://</a:t>
            </a:r>
            <a:r>
              <a:rPr lang="en-US" dirty="0" smtClean="0">
                <a:hlinkClick r:id="rId2"/>
              </a:rPr>
              <a:t>bobvanoosterhout.com/id113.html</a:t>
            </a:r>
            <a:endParaRPr lang="en-US" dirty="0" smtClean="0"/>
          </a:p>
          <a:p>
            <a:pPr marL="0" indent="0">
              <a:buNone/>
            </a:pPr>
            <a:endParaRPr lang="en-US" sz="1900" dirty="0"/>
          </a:p>
          <a:p>
            <a:pPr marL="0" indent="0" algn="ctr">
              <a:buNone/>
            </a:pPr>
            <a:r>
              <a:rPr lang="en-US" dirty="0" smtClean="0"/>
              <a:t>Additional </a:t>
            </a:r>
            <a:r>
              <a:rPr lang="en-US" dirty="0" smtClean="0"/>
              <a:t>articles, information </a:t>
            </a:r>
            <a:r>
              <a:rPr lang="en-US" dirty="0" smtClean="0"/>
              <a:t>and presentation handouts can be viewed at </a:t>
            </a:r>
            <a:r>
              <a:rPr lang="en-US" dirty="0" smtClean="0">
                <a:hlinkClick r:id="rId3"/>
              </a:rPr>
              <a:t>www.bobvanoosterhout.com</a:t>
            </a:r>
            <a:r>
              <a:rPr lang="en-US" dirty="0" smtClean="0"/>
              <a:t> </a:t>
            </a:r>
            <a:endParaRPr lang="en-US" dirty="0" smtClean="0"/>
          </a:p>
          <a:p>
            <a:pPr marL="0" indent="0" algn="ctr">
              <a:buNone/>
            </a:pPr>
            <a:endParaRPr lang="en-US" sz="1900" dirty="0"/>
          </a:p>
          <a:p>
            <a:pPr marL="0" indent="0" algn="ctr">
              <a:buNone/>
            </a:pPr>
            <a:r>
              <a:rPr lang="en-US" dirty="0" smtClean="0"/>
              <a:t>Book:  Van Oosterhout, </a:t>
            </a:r>
            <a:r>
              <a:rPr lang="en-US" u="sng" dirty="0" smtClean="0"/>
              <a:t>Sl</a:t>
            </a:r>
            <a:r>
              <a:rPr lang="en-US" u="sng" dirty="0" smtClean="0"/>
              <a:t>ow Down and Lighten Up:  Letting Go of Stress and Tension,  </a:t>
            </a:r>
            <a:r>
              <a:rPr lang="en-US" dirty="0" smtClean="0"/>
              <a:t>2001.  </a:t>
            </a:r>
            <a:endParaRPr lang="en-US" dirty="0"/>
          </a:p>
          <a:p>
            <a:pPr marL="0" indent="0" algn="ctr">
              <a:buNone/>
            </a:pPr>
            <a:r>
              <a:rPr lang="en-US" dirty="0" smtClean="0"/>
              <a:t>Available through Amazon.com</a:t>
            </a:r>
            <a:endParaRPr lang="en-US" dirty="0" smtClean="0"/>
          </a:p>
          <a:p>
            <a:pPr marL="0" indent="0" algn="ctr">
              <a:buNone/>
            </a:pPr>
            <a:endParaRPr lang="en-US" dirty="0"/>
          </a:p>
          <a:p>
            <a:pPr marL="0" indent="0" algn="ctr">
              <a:buNone/>
            </a:pPr>
            <a:r>
              <a:rPr lang="en-US" dirty="0" smtClean="0"/>
              <a:t>Email Bob:</a:t>
            </a:r>
          </a:p>
          <a:p>
            <a:pPr marL="0" indent="0" algn="ctr">
              <a:buNone/>
            </a:pPr>
            <a:r>
              <a:rPr lang="en-US" dirty="0" smtClean="0"/>
              <a:t>Bob@bobvanoosterhout.com</a:t>
            </a:r>
            <a:endParaRPr lang="en-US" dirty="0" smtClean="0"/>
          </a:p>
        </p:txBody>
      </p:sp>
      <p:sp>
        <p:nvSpPr>
          <p:cNvPr id="4" name="Slide Number Placeholder 3"/>
          <p:cNvSpPr>
            <a:spLocks noGrp="1"/>
          </p:cNvSpPr>
          <p:nvPr>
            <p:ph type="sldNum" sz="quarter" idx="12"/>
          </p:nvPr>
        </p:nvSpPr>
        <p:spPr/>
        <p:txBody>
          <a:bodyPr/>
          <a:lstStyle/>
          <a:p>
            <a:fld id="{B8E9FAA0-15F3-4103-BFA8-958C0345E320}" type="slidenum">
              <a:rPr lang="en-US" smtClean="0"/>
              <a:t>24</a:t>
            </a:fld>
            <a:endParaRPr lang="en-US"/>
          </a:p>
        </p:txBody>
      </p:sp>
    </p:spTree>
    <p:extLst>
      <p:ext uri="{BB962C8B-B14F-4D97-AF65-F5344CB8AC3E}">
        <p14:creationId xmlns:p14="http://schemas.microsoft.com/office/powerpoint/2010/main" val="192175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it Works:  Interaction of Body, Mind/Perception and Emotion</a:t>
            </a:r>
            <a:endParaRPr lang="en-US" b="1" dirty="0"/>
          </a:p>
        </p:txBody>
      </p:sp>
      <p:sp>
        <p:nvSpPr>
          <p:cNvPr id="3" name="Content Placeholder 2"/>
          <p:cNvSpPr>
            <a:spLocks noGrp="1"/>
          </p:cNvSpPr>
          <p:nvPr>
            <p:ph idx="1"/>
          </p:nvPr>
        </p:nvSpPr>
        <p:spPr>
          <a:xfrm>
            <a:off x="457200" y="1524000"/>
            <a:ext cx="8229600" cy="4602163"/>
          </a:xfrm>
        </p:spPr>
        <p:txBody>
          <a:bodyPr>
            <a:normAutofit/>
          </a:bodyPr>
          <a:lstStyle/>
          <a:p>
            <a:pPr marL="0" indent="0" algn="ctr">
              <a:buNone/>
            </a:pPr>
            <a:r>
              <a:rPr lang="en-US" b="1" i="1" dirty="0" smtClean="0"/>
              <a:t>Body</a:t>
            </a:r>
          </a:p>
          <a:p>
            <a:pPr algn="ctr"/>
            <a:r>
              <a:rPr lang="en-US" sz="3000" dirty="0" smtClean="0"/>
              <a:t>Autonomic Nervous system balance is key</a:t>
            </a:r>
            <a:endParaRPr lang="en-US" sz="3000" dirty="0"/>
          </a:p>
          <a:p>
            <a:pPr algn="ctr"/>
            <a:r>
              <a:rPr lang="en-US" sz="3000" dirty="0" smtClean="0"/>
              <a:t>Tension builds if not released</a:t>
            </a:r>
          </a:p>
          <a:p>
            <a:pPr algn="ctr"/>
            <a:r>
              <a:rPr lang="en-US" sz="3000" dirty="0"/>
              <a:t>Increasing physical tension activates crisis </a:t>
            </a:r>
            <a:r>
              <a:rPr lang="en-US" sz="3000" dirty="0" smtClean="0"/>
              <a:t>mode affecting mind, perception, and emotion</a:t>
            </a:r>
            <a:endParaRPr lang="en-US" sz="3000" dirty="0"/>
          </a:p>
          <a:p>
            <a:pPr marL="0" indent="0" algn="ctr">
              <a:buNone/>
            </a:pPr>
            <a:endParaRPr lang="en-US" sz="1200" dirty="0" smtClean="0"/>
          </a:p>
          <a:p>
            <a:pPr marL="0" indent="0" algn="ctr">
              <a:buNone/>
            </a:pPr>
            <a:r>
              <a:rPr lang="en-US" sz="3000" b="1" i="1" dirty="0" smtClean="0"/>
              <a:t>Mind</a:t>
            </a:r>
          </a:p>
          <a:p>
            <a:pPr algn="ctr"/>
            <a:r>
              <a:rPr lang="en-US" sz="3000" dirty="0" smtClean="0"/>
              <a:t>Experience forms neural pathways --road analogy</a:t>
            </a:r>
            <a:endParaRPr lang="en-US" sz="3000" dirty="0" smtClean="0"/>
          </a:p>
          <a:p>
            <a:pPr algn="ctr"/>
            <a:r>
              <a:rPr lang="en-US" sz="3000" dirty="0" smtClean="0"/>
              <a:t>Worry &amp; recycling </a:t>
            </a:r>
            <a:r>
              <a:rPr lang="en-US" sz="3000" dirty="0"/>
              <a:t>negative thought </a:t>
            </a:r>
            <a:r>
              <a:rPr lang="en-US" sz="3000" dirty="0" smtClean="0"/>
              <a:t>build tension</a:t>
            </a:r>
            <a:endParaRPr lang="en-US" sz="3000" dirty="0"/>
          </a:p>
        </p:txBody>
      </p:sp>
      <p:sp>
        <p:nvSpPr>
          <p:cNvPr id="4" name="Slide Number Placeholder 3"/>
          <p:cNvSpPr>
            <a:spLocks noGrp="1"/>
          </p:cNvSpPr>
          <p:nvPr>
            <p:ph type="sldNum" sz="quarter" idx="12"/>
          </p:nvPr>
        </p:nvSpPr>
        <p:spPr/>
        <p:txBody>
          <a:bodyPr/>
          <a:lstStyle/>
          <a:p>
            <a:fld id="{B8E9FAA0-15F3-4103-BFA8-958C0345E320}" type="slidenum">
              <a:rPr lang="en-US" smtClean="0"/>
              <a:t>3</a:t>
            </a:fld>
            <a:endParaRPr lang="en-US"/>
          </a:p>
        </p:txBody>
      </p:sp>
    </p:spTree>
    <p:extLst>
      <p:ext uri="{BB962C8B-B14F-4D97-AF65-F5344CB8AC3E}">
        <p14:creationId xmlns:p14="http://schemas.microsoft.com/office/powerpoint/2010/main" val="151326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953000"/>
          </a:xfrm>
        </p:spPr>
        <p:txBody>
          <a:bodyPr>
            <a:normAutofit fontScale="92500"/>
          </a:bodyPr>
          <a:lstStyle/>
          <a:p>
            <a:r>
              <a:rPr lang="en-US" sz="3200" b="1" i="1" dirty="0" smtClean="0"/>
              <a:t>Frame</a:t>
            </a:r>
            <a:r>
              <a:rPr lang="en-US" sz="3200" dirty="0" smtClean="0"/>
              <a:t> – Conceptual habits, beliefs, attitude</a:t>
            </a:r>
          </a:p>
          <a:p>
            <a:pPr marL="109728" indent="0">
              <a:buNone/>
            </a:pPr>
            <a:endParaRPr lang="en-US" sz="1600" dirty="0"/>
          </a:p>
          <a:p>
            <a:r>
              <a:rPr lang="en-US" sz="3200" b="1" i="1" dirty="0" smtClean="0"/>
              <a:t>Filter</a:t>
            </a:r>
            <a:r>
              <a:rPr lang="en-US" sz="3200" dirty="0" smtClean="0"/>
              <a:t> – Emotional state</a:t>
            </a:r>
          </a:p>
          <a:p>
            <a:pPr marL="0" indent="0">
              <a:buNone/>
            </a:pPr>
            <a:endParaRPr lang="en-US" sz="1600" dirty="0"/>
          </a:p>
          <a:p>
            <a:r>
              <a:rPr lang="en-US" sz="3200" b="1" i="1" dirty="0" smtClean="0"/>
              <a:t>Focus</a:t>
            </a:r>
            <a:r>
              <a:rPr lang="en-US" sz="3200" dirty="0" smtClean="0"/>
              <a:t> – What we pay attention to</a:t>
            </a:r>
          </a:p>
          <a:p>
            <a:pPr marL="0" indent="0">
              <a:buNone/>
            </a:pPr>
            <a:endParaRPr lang="en-US" sz="1600" dirty="0"/>
          </a:p>
          <a:p>
            <a:pPr>
              <a:buFont typeface="Wingdings" panose="05000000000000000000" pitchFamily="2" charset="2"/>
              <a:buChar char="Ø"/>
            </a:pPr>
            <a:r>
              <a:rPr lang="en-US" dirty="0"/>
              <a:t>Understanding another’s Frame, Filter, and Focus requires balance </a:t>
            </a:r>
            <a:r>
              <a:rPr lang="en-US" dirty="0" smtClean="0"/>
              <a:t> and is </a:t>
            </a:r>
            <a:r>
              <a:rPr lang="en-US" dirty="0"/>
              <a:t>key to healthy relationships and effective problem solving.  </a:t>
            </a:r>
            <a:endParaRPr lang="en-US" sz="3200" dirty="0" smtClean="0"/>
          </a:p>
          <a:p>
            <a:pPr>
              <a:buFont typeface="Wingdings" panose="05000000000000000000" pitchFamily="2" charset="2"/>
              <a:buChar char="Ø"/>
            </a:pPr>
            <a:r>
              <a:rPr lang="en-US" sz="3200" dirty="0" smtClean="0"/>
              <a:t>Perceptual restrictions/habits create a view of reality that make it easy  to slip </a:t>
            </a:r>
            <a:r>
              <a:rPr lang="en-US" dirty="0" smtClean="0"/>
              <a:t>in</a:t>
            </a:r>
            <a:r>
              <a:rPr lang="en-US" sz="3200" dirty="0" smtClean="0"/>
              <a:t>to  crisis mode</a:t>
            </a:r>
          </a:p>
        </p:txBody>
      </p:sp>
      <p:sp>
        <p:nvSpPr>
          <p:cNvPr id="2" name="Title 1"/>
          <p:cNvSpPr>
            <a:spLocks noGrp="1"/>
          </p:cNvSpPr>
          <p:nvPr>
            <p:ph type="title"/>
          </p:nvPr>
        </p:nvSpPr>
        <p:spPr>
          <a:xfrm>
            <a:off x="457200" y="152400"/>
            <a:ext cx="8229600" cy="1066800"/>
          </a:xfrm>
        </p:spPr>
        <p:txBody>
          <a:bodyPr>
            <a:normAutofit fontScale="90000"/>
          </a:bodyPr>
          <a:lstStyle/>
          <a:p>
            <a:pPr algn="ctr"/>
            <a:r>
              <a:rPr lang="en-US" b="1" dirty="0" smtClean="0"/>
              <a:t>How it Works</a:t>
            </a:r>
            <a:r>
              <a:rPr lang="en-US" b="1" dirty="0" smtClean="0"/>
              <a:t>: (cont.) </a:t>
            </a:r>
            <a:r>
              <a:rPr lang="en-US" b="1" dirty="0" smtClean="0"/>
              <a:t/>
            </a:r>
            <a:br>
              <a:rPr lang="en-US" b="1" dirty="0" smtClean="0"/>
            </a:br>
            <a:r>
              <a:rPr lang="en-US" b="1" dirty="0" smtClean="0"/>
              <a:t>Understanding Perception</a:t>
            </a:r>
            <a:endParaRPr lang="en-US" b="1" dirty="0"/>
          </a:p>
        </p:txBody>
      </p:sp>
      <p:sp>
        <p:nvSpPr>
          <p:cNvPr id="4" name="Slide Number Placeholder 3"/>
          <p:cNvSpPr>
            <a:spLocks noGrp="1"/>
          </p:cNvSpPr>
          <p:nvPr>
            <p:ph type="sldNum" sz="quarter" idx="12"/>
          </p:nvPr>
        </p:nvSpPr>
        <p:spPr/>
        <p:txBody>
          <a:bodyPr/>
          <a:lstStyle/>
          <a:p>
            <a:fld id="{B8E9FAA0-15F3-4103-BFA8-958C0345E320}" type="slidenum">
              <a:rPr lang="en-US" smtClean="0"/>
              <a:t>4</a:t>
            </a:fld>
            <a:endParaRPr lang="en-US"/>
          </a:p>
        </p:txBody>
      </p:sp>
    </p:spTree>
    <p:extLst>
      <p:ext uri="{BB962C8B-B14F-4D97-AF65-F5344CB8AC3E}">
        <p14:creationId xmlns:p14="http://schemas.microsoft.com/office/powerpoint/2010/main" val="3017570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72000"/>
          </a:xfrm>
        </p:spPr>
        <p:txBody>
          <a:bodyPr>
            <a:normAutofit lnSpcReduction="10000"/>
          </a:bodyPr>
          <a:lstStyle/>
          <a:p>
            <a:r>
              <a:rPr lang="en-US" dirty="0" smtClean="0"/>
              <a:t>The function of emotion is to provide a quick assessment of the current situation, to help us connect with other people, and to get us moving.</a:t>
            </a:r>
          </a:p>
          <a:p>
            <a:pPr marL="109728" indent="0">
              <a:buNone/>
            </a:pPr>
            <a:endParaRPr lang="en-US" sz="1200" dirty="0" smtClean="0"/>
          </a:p>
          <a:p>
            <a:r>
              <a:rPr lang="en-US" dirty="0" smtClean="0"/>
              <a:t>All humans (and many animals) share the capacity to experience the same emotions</a:t>
            </a:r>
          </a:p>
          <a:p>
            <a:r>
              <a:rPr lang="en-US" dirty="0" smtClean="0"/>
              <a:t>Emotions are physical experiences.</a:t>
            </a:r>
          </a:p>
          <a:p>
            <a:r>
              <a:rPr lang="en-US" dirty="0" smtClean="0"/>
              <a:t>The full experience of emotion is blocked by tensing and breath holding</a:t>
            </a:r>
          </a:p>
        </p:txBody>
      </p:sp>
      <p:sp>
        <p:nvSpPr>
          <p:cNvPr id="3" name="Title 2"/>
          <p:cNvSpPr>
            <a:spLocks noGrp="1"/>
          </p:cNvSpPr>
          <p:nvPr>
            <p:ph type="title"/>
          </p:nvPr>
        </p:nvSpPr>
        <p:spPr>
          <a:xfrm>
            <a:off x="457200" y="152400"/>
            <a:ext cx="8229600" cy="1066800"/>
          </a:xfrm>
        </p:spPr>
        <p:txBody>
          <a:bodyPr>
            <a:normAutofit fontScale="90000"/>
          </a:bodyPr>
          <a:lstStyle/>
          <a:p>
            <a:pPr algn="ctr"/>
            <a:r>
              <a:rPr lang="en-US" b="1" dirty="0" smtClean="0"/>
              <a:t>How it Works: </a:t>
            </a:r>
            <a:r>
              <a:rPr lang="en-US" b="1" dirty="0" smtClean="0"/>
              <a:t>(cont.)</a:t>
            </a:r>
            <a:r>
              <a:rPr lang="en-US" b="1" dirty="0" smtClean="0"/>
              <a:t/>
            </a:r>
            <a:br>
              <a:rPr lang="en-US" b="1" dirty="0" smtClean="0"/>
            </a:br>
            <a:r>
              <a:rPr lang="en-US" b="1" dirty="0" smtClean="0"/>
              <a:t>Understanding Emotion</a:t>
            </a:r>
            <a:endParaRPr lang="en-US" b="1" dirty="0"/>
          </a:p>
        </p:txBody>
      </p:sp>
      <p:sp>
        <p:nvSpPr>
          <p:cNvPr id="4" name="Slide Number Placeholder 3"/>
          <p:cNvSpPr>
            <a:spLocks noGrp="1"/>
          </p:cNvSpPr>
          <p:nvPr>
            <p:ph type="sldNum" sz="quarter" idx="12"/>
          </p:nvPr>
        </p:nvSpPr>
        <p:spPr/>
        <p:txBody>
          <a:bodyPr/>
          <a:lstStyle/>
          <a:p>
            <a:fld id="{B8E9FAA0-15F3-4103-BFA8-958C0345E320}" type="slidenum">
              <a:rPr lang="en-US" smtClean="0"/>
              <a:t>5</a:t>
            </a:fld>
            <a:endParaRPr lang="en-US"/>
          </a:p>
        </p:txBody>
      </p:sp>
    </p:spTree>
    <p:extLst>
      <p:ext uri="{BB962C8B-B14F-4D97-AF65-F5344CB8AC3E}">
        <p14:creationId xmlns:p14="http://schemas.microsoft.com/office/powerpoint/2010/main" val="268186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763000" cy="5715000"/>
          </a:xfrm>
        </p:spPr>
        <p:txBody>
          <a:bodyPr>
            <a:noAutofit/>
          </a:bodyPr>
          <a:lstStyle/>
          <a:p>
            <a:pPr marL="0" indent="0" algn="ctr">
              <a:buNone/>
            </a:pPr>
            <a:r>
              <a:rPr lang="en-US" sz="3000" dirty="0"/>
              <a:t>There are four kinds of </a:t>
            </a:r>
            <a:r>
              <a:rPr lang="en-US" sz="3000" dirty="0" smtClean="0"/>
              <a:t>emotion</a:t>
            </a:r>
            <a:endParaRPr lang="en-US" sz="3000" dirty="0"/>
          </a:p>
          <a:p>
            <a:pPr lvl="1">
              <a:buFont typeface="Arial" panose="020B0604020202020204" pitchFamily="34" charset="0"/>
              <a:buChar char="•"/>
            </a:pPr>
            <a:r>
              <a:rPr lang="en-US" sz="3000" b="1" i="1" dirty="0" smtClean="0"/>
              <a:t>Momentary emotion </a:t>
            </a:r>
            <a:r>
              <a:rPr lang="en-US" sz="3000" dirty="0" smtClean="0"/>
              <a:t>– response to immediate </a:t>
            </a:r>
            <a:r>
              <a:rPr lang="en-US" sz="3000" dirty="0" smtClean="0"/>
              <a:t>perception</a:t>
            </a:r>
            <a:endParaRPr lang="en-US" sz="3000" dirty="0"/>
          </a:p>
          <a:p>
            <a:pPr lvl="1">
              <a:buFont typeface="Arial" panose="020B0604020202020204" pitchFamily="34" charset="0"/>
              <a:buChar char="•"/>
            </a:pPr>
            <a:r>
              <a:rPr lang="en-US" sz="3000" b="1" i="1" dirty="0"/>
              <a:t>Conceptual emotion </a:t>
            </a:r>
            <a:r>
              <a:rPr lang="en-US" sz="3000" dirty="0"/>
              <a:t>– response to </a:t>
            </a:r>
            <a:r>
              <a:rPr lang="en-US" sz="3000" dirty="0" smtClean="0"/>
              <a:t>thought</a:t>
            </a:r>
            <a:endParaRPr lang="en-US" sz="3000" dirty="0"/>
          </a:p>
          <a:p>
            <a:pPr lvl="1">
              <a:buFont typeface="Arial" panose="020B0604020202020204" pitchFamily="34" charset="0"/>
              <a:buChar char="•"/>
            </a:pPr>
            <a:r>
              <a:rPr lang="en-US" sz="3000" b="1" i="1" dirty="0"/>
              <a:t>Structural emotion </a:t>
            </a:r>
            <a:r>
              <a:rPr lang="en-US" sz="3000" dirty="0"/>
              <a:t>– response to </a:t>
            </a:r>
            <a:r>
              <a:rPr lang="en-US" sz="3000" dirty="0" smtClean="0"/>
              <a:t>habit of resisting emotion and/or trauma</a:t>
            </a:r>
            <a:endParaRPr lang="en-US" sz="3000" dirty="0"/>
          </a:p>
          <a:p>
            <a:pPr lvl="1">
              <a:buFont typeface="Arial" panose="020B0604020202020204" pitchFamily="34" charset="0"/>
              <a:buChar char="•"/>
            </a:pPr>
            <a:r>
              <a:rPr lang="en-US" sz="3000" b="1" dirty="0" smtClean="0"/>
              <a:t>Attitude/Motivation</a:t>
            </a:r>
            <a:r>
              <a:rPr lang="en-US" sz="3000" dirty="0" smtClean="0"/>
              <a:t> – develops in response to beliefs/values and emotional </a:t>
            </a:r>
            <a:r>
              <a:rPr lang="en-US" sz="3000" dirty="0" smtClean="0"/>
              <a:t>habits</a:t>
            </a:r>
            <a:endParaRPr lang="en-US" sz="3000" dirty="0"/>
          </a:p>
          <a:p>
            <a:pPr marL="457200" lvl="1" indent="0">
              <a:buNone/>
            </a:pPr>
            <a:r>
              <a:rPr lang="en-US" sz="3000" dirty="0" smtClean="0"/>
              <a:t>Conceptual and structural emotion </a:t>
            </a:r>
            <a:r>
              <a:rPr lang="en-US" sz="3000" dirty="0" smtClean="0"/>
              <a:t>stimulate the build-up of </a:t>
            </a:r>
            <a:r>
              <a:rPr lang="en-US" sz="3000" dirty="0" smtClean="0"/>
              <a:t>mental and physical tension when they don’t fit the current situation</a:t>
            </a:r>
            <a:endParaRPr lang="en-US" sz="3000" dirty="0"/>
          </a:p>
        </p:txBody>
      </p:sp>
      <p:sp>
        <p:nvSpPr>
          <p:cNvPr id="3" name="Title 2"/>
          <p:cNvSpPr>
            <a:spLocks noGrp="1"/>
          </p:cNvSpPr>
          <p:nvPr>
            <p:ph type="title"/>
          </p:nvPr>
        </p:nvSpPr>
        <p:spPr>
          <a:xfrm>
            <a:off x="457200" y="152400"/>
            <a:ext cx="8229600" cy="685800"/>
          </a:xfrm>
        </p:spPr>
        <p:txBody>
          <a:bodyPr>
            <a:normAutofit fontScale="90000"/>
          </a:bodyPr>
          <a:lstStyle/>
          <a:p>
            <a:pPr algn="ctr"/>
            <a:r>
              <a:rPr lang="en-US" b="1" dirty="0" smtClean="0"/>
              <a:t>Understanding Emotion (cont.)</a:t>
            </a:r>
            <a:endParaRPr lang="en-US" b="1" dirty="0"/>
          </a:p>
        </p:txBody>
      </p:sp>
      <p:sp>
        <p:nvSpPr>
          <p:cNvPr id="4" name="Slide Number Placeholder 3"/>
          <p:cNvSpPr>
            <a:spLocks noGrp="1"/>
          </p:cNvSpPr>
          <p:nvPr>
            <p:ph type="sldNum" sz="quarter" idx="12"/>
          </p:nvPr>
        </p:nvSpPr>
        <p:spPr/>
        <p:txBody>
          <a:bodyPr/>
          <a:lstStyle/>
          <a:p>
            <a:fld id="{B8E9FAA0-15F3-4103-BFA8-958C0345E320}" type="slidenum">
              <a:rPr lang="en-US" smtClean="0"/>
              <a:t>6</a:t>
            </a:fld>
            <a:endParaRPr lang="en-US"/>
          </a:p>
        </p:txBody>
      </p:sp>
    </p:spTree>
    <p:extLst>
      <p:ext uri="{BB962C8B-B14F-4D97-AF65-F5344CB8AC3E}">
        <p14:creationId xmlns:p14="http://schemas.microsoft.com/office/powerpoint/2010/main" val="2578283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76400"/>
            <a:ext cx="8382000" cy="4953000"/>
          </a:xfrm>
        </p:spPr>
        <p:txBody>
          <a:bodyPr>
            <a:normAutofit fontScale="92500"/>
          </a:bodyPr>
          <a:lstStyle/>
          <a:p>
            <a:r>
              <a:rPr lang="en-US" dirty="0" smtClean="0"/>
              <a:t>Escalating Physical, </a:t>
            </a:r>
            <a:r>
              <a:rPr lang="en-US" dirty="0" smtClean="0"/>
              <a:t>Mental/Perceptual, Emotional </a:t>
            </a:r>
            <a:r>
              <a:rPr lang="en-US" dirty="0" smtClean="0"/>
              <a:t>tension</a:t>
            </a:r>
          </a:p>
          <a:p>
            <a:r>
              <a:rPr lang="en-US" dirty="0" smtClean="0"/>
              <a:t>Narrow vision, limited receptivity and learning</a:t>
            </a:r>
          </a:p>
          <a:p>
            <a:r>
              <a:rPr lang="en-US" dirty="0" smtClean="0"/>
              <a:t>Pressure, hurry, Increased reactivity</a:t>
            </a:r>
          </a:p>
          <a:p>
            <a:r>
              <a:rPr lang="en-US" dirty="0" smtClean="0"/>
              <a:t>More errors, less </a:t>
            </a:r>
            <a:r>
              <a:rPr lang="en-US" dirty="0"/>
              <a:t>efficiency, </a:t>
            </a:r>
            <a:r>
              <a:rPr lang="en-US" dirty="0" smtClean="0"/>
              <a:t>no creativity</a:t>
            </a:r>
          </a:p>
          <a:p>
            <a:r>
              <a:rPr lang="en-US" dirty="0"/>
              <a:t>Short-term focus, easily </a:t>
            </a:r>
            <a:r>
              <a:rPr lang="en-US" dirty="0" smtClean="0"/>
              <a:t>distracted, </a:t>
            </a:r>
            <a:r>
              <a:rPr lang="en-US" dirty="0" smtClean="0"/>
              <a:t>procrastination</a:t>
            </a:r>
            <a:endParaRPr lang="en-US" dirty="0"/>
          </a:p>
          <a:p>
            <a:r>
              <a:rPr lang="en-US" dirty="0"/>
              <a:t>Return to old methods, Increased </a:t>
            </a:r>
            <a:r>
              <a:rPr lang="en-US" dirty="0" smtClean="0"/>
              <a:t>rigidity</a:t>
            </a:r>
          </a:p>
          <a:p>
            <a:r>
              <a:rPr lang="en-US" dirty="0" smtClean="0"/>
              <a:t>More self-centered, less empathic, need control</a:t>
            </a:r>
          </a:p>
          <a:p>
            <a:r>
              <a:rPr lang="en-US" dirty="0" smtClean="0"/>
              <a:t>Diminished capacity for recovery</a:t>
            </a:r>
          </a:p>
        </p:txBody>
      </p:sp>
      <p:sp>
        <p:nvSpPr>
          <p:cNvPr id="5" name="Title 4"/>
          <p:cNvSpPr>
            <a:spLocks noGrp="1"/>
          </p:cNvSpPr>
          <p:nvPr>
            <p:ph type="title"/>
          </p:nvPr>
        </p:nvSpPr>
        <p:spPr>
          <a:xfrm>
            <a:off x="457200" y="274638"/>
            <a:ext cx="8229600" cy="1096962"/>
          </a:xfrm>
        </p:spPr>
        <p:txBody>
          <a:bodyPr>
            <a:normAutofit fontScale="90000"/>
          </a:bodyPr>
          <a:lstStyle/>
          <a:p>
            <a:pPr algn="ctr"/>
            <a:r>
              <a:rPr lang="en-US" b="1" dirty="0" smtClean="0"/>
              <a:t>Effects </a:t>
            </a:r>
            <a:r>
              <a:rPr lang="en-US" b="1" dirty="0" smtClean="0"/>
              <a:t>of Being Out of Balance:</a:t>
            </a:r>
            <a:br>
              <a:rPr lang="en-US" b="1" dirty="0" smtClean="0"/>
            </a:br>
            <a:r>
              <a:rPr lang="en-US" b="1" dirty="0" smtClean="0"/>
              <a:t>Shift to Fight or Flight / Crisis Mode</a:t>
            </a:r>
            <a:endParaRPr lang="en-US" b="1" dirty="0"/>
          </a:p>
        </p:txBody>
      </p:sp>
      <p:sp>
        <p:nvSpPr>
          <p:cNvPr id="2" name="Slide Number Placeholder 1"/>
          <p:cNvSpPr>
            <a:spLocks noGrp="1"/>
          </p:cNvSpPr>
          <p:nvPr>
            <p:ph type="sldNum" sz="quarter" idx="12"/>
          </p:nvPr>
        </p:nvSpPr>
        <p:spPr/>
        <p:txBody>
          <a:bodyPr/>
          <a:lstStyle/>
          <a:p>
            <a:fld id="{B8E9FAA0-15F3-4103-BFA8-958C0345E320}" type="slidenum">
              <a:rPr lang="en-US" smtClean="0"/>
              <a:t>7</a:t>
            </a:fld>
            <a:endParaRPr lang="en-US"/>
          </a:p>
        </p:txBody>
      </p:sp>
    </p:spTree>
    <p:extLst>
      <p:ext uri="{BB962C8B-B14F-4D97-AF65-F5344CB8AC3E}">
        <p14:creationId xmlns:p14="http://schemas.microsoft.com/office/powerpoint/2010/main" val="1682046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667"/>
            <a:ext cx="8229600" cy="990600"/>
          </a:xfrm>
        </p:spPr>
        <p:txBody>
          <a:bodyPr>
            <a:normAutofit/>
          </a:bodyPr>
          <a:lstStyle/>
          <a:p>
            <a:r>
              <a:rPr lang="en-US" sz="4000" b="1" dirty="0" smtClean="0"/>
              <a:t>Effects of Crisis Mode</a:t>
            </a:r>
            <a:endParaRPr lang="en-US" sz="4000" b="1" dirty="0"/>
          </a:p>
        </p:txBody>
      </p:sp>
      <p:sp>
        <p:nvSpPr>
          <p:cNvPr id="4" name="Content Placeholder 3"/>
          <p:cNvSpPr>
            <a:spLocks noGrp="1"/>
          </p:cNvSpPr>
          <p:nvPr>
            <p:ph idx="1"/>
          </p:nvPr>
        </p:nvSpPr>
        <p:spPr>
          <a:xfrm>
            <a:off x="152400" y="990600"/>
            <a:ext cx="8915400" cy="5638800"/>
          </a:xfrm>
        </p:spPr>
        <p:txBody>
          <a:bodyPr>
            <a:normAutofit fontScale="92500"/>
          </a:bodyPr>
          <a:lstStyle/>
          <a:p>
            <a:pPr marL="0" indent="0" algn="ctr">
              <a:buNone/>
            </a:pPr>
            <a:r>
              <a:rPr lang="en-US" dirty="0" smtClean="0"/>
              <a:t>-Each area of tension feeds </a:t>
            </a:r>
            <a:r>
              <a:rPr lang="en-US" dirty="0"/>
              <a:t>the other creating </a:t>
            </a:r>
          </a:p>
          <a:p>
            <a:pPr marL="0" indent="0" algn="ctr">
              <a:buNone/>
            </a:pPr>
            <a:r>
              <a:rPr lang="en-US" dirty="0" smtClean="0"/>
              <a:t>a self-escalating process between body/mind/emotion</a:t>
            </a:r>
          </a:p>
          <a:p>
            <a:pPr marL="0" indent="0" algn="ctr">
              <a:buNone/>
            </a:pPr>
            <a:r>
              <a:rPr lang="en-US" sz="1700" dirty="0" smtClean="0"/>
              <a:t>-</a:t>
            </a:r>
            <a:r>
              <a:rPr lang="en-US" dirty="0" smtClean="0"/>
              <a:t>-Increasing </a:t>
            </a:r>
            <a:r>
              <a:rPr lang="en-US" dirty="0"/>
              <a:t>tension diminishes awareness of </a:t>
            </a:r>
            <a:r>
              <a:rPr lang="en-US" dirty="0" smtClean="0"/>
              <a:t>the effects of being out of balance</a:t>
            </a:r>
            <a:r>
              <a:rPr lang="en-US" b="1" i="1" dirty="0"/>
              <a:t/>
            </a:r>
            <a:br>
              <a:rPr lang="en-US" b="1" i="1" dirty="0"/>
            </a:br>
            <a:endParaRPr lang="en-US" sz="1700" b="1" i="1" dirty="0" smtClean="0"/>
          </a:p>
          <a:p>
            <a:pPr marL="0" indent="0" algn="ctr">
              <a:buNone/>
            </a:pPr>
            <a:r>
              <a:rPr lang="en-US" b="1" i="1" dirty="0" smtClean="0"/>
              <a:t>Body</a:t>
            </a:r>
          </a:p>
          <a:p>
            <a:pPr marL="0" indent="0" algn="ctr">
              <a:buNone/>
            </a:pPr>
            <a:r>
              <a:rPr lang="en-US" dirty="0" smtClean="0"/>
              <a:t>-Feel </a:t>
            </a:r>
            <a:r>
              <a:rPr lang="en-US" dirty="0"/>
              <a:t>exhausted and/or </a:t>
            </a:r>
            <a:r>
              <a:rPr lang="en-US" dirty="0" smtClean="0"/>
              <a:t>driven</a:t>
            </a:r>
          </a:p>
          <a:p>
            <a:pPr marL="0" indent="0" algn="ctr">
              <a:buNone/>
            </a:pPr>
            <a:r>
              <a:rPr lang="en-US" dirty="0" smtClean="0"/>
              <a:t>-Health </a:t>
            </a:r>
            <a:r>
              <a:rPr lang="en-US" dirty="0"/>
              <a:t>maintenance/recovery </a:t>
            </a:r>
            <a:r>
              <a:rPr lang="en-US" dirty="0" smtClean="0"/>
              <a:t>suppressed</a:t>
            </a:r>
          </a:p>
          <a:p>
            <a:pPr marL="0" indent="0" algn="ctr">
              <a:buNone/>
            </a:pPr>
            <a:r>
              <a:rPr lang="en-US" dirty="0" smtClean="0"/>
              <a:t>-Overstimulation of sympathetic </a:t>
            </a:r>
            <a:r>
              <a:rPr lang="en-US" dirty="0"/>
              <a:t>nervous </a:t>
            </a:r>
            <a:r>
              <a:rPr lang="en-US" dirty="0" smtClean="0"/>
              <a:t>system creates autonomic nervous system </a:t>
            </a:r>
            <a:r>
              <a:rPr lang="en-US" dirty="0"/>
              <a:t>imbalance, stress hormone </a:t>
            </a:r>
            <a:r>
              <a:rPr lang="en-US" dirty="0" smtClean="0"/>
              <a:t>release and suppresses parasympathetic nervous system</a:t>
            </a:r>
          </a:p>
        </p:txBody>
      </p:sp>
      <p:sp>
        <p:nvSpPr>
          <p:cNvPr id="2" name="Slide Number Placeholder 1"/>
          <p:cNvSpPr>
            <a:spLocks noGrp="1"/>
          </p:cNvSpPr>
          <p:nvPr>
            <p:ph type="sldNum" sz="quarter" idx="12"/>
          </p:nvPr>
        </p:nvSpPr>
        <p:spPr/>
        <p:txBody>
          <a:bodyPr/>
          <a:lstStyle/>
          <a:p>
            <a:fld id="{B8E9FAA0-15F3-4103-BFA8-958C0345E320}" type="slidenum">
              <a:rPr lang="en-US" smtClean="0"/>
              <a:t>8</a:t>
            </a:fld>
            <a:endParaRPr lang="en-US"/>
          </a:p>
        </p:txBody>
      </p:sp>
    </p:spTree>
    <p:extLst>
      <p:ext uri="{BB962C8B-B14F-4D97-AF65-F5344CB8AC3E}">
        <p14:creationId xmlns:p14="http://schemas.microsoft.com/office/powerpoint/2010/main" val="2955104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r>
              <a:rPr lang="en-US" sz="3600" b="1" dirty="0" smtClean="0"/>
              <a:t>Effects of Crisis Mode (cont.)</a:t>
            </a:r>
            <a:endParaRPr lang="en-US" sz="3600" b="1" dirty="0"/>
          </a:p>
        </p:txBody>
      </p:sp>
      <p:sp>
        <p:nvSpPr>
          <p:cNvPr id="3" name="Content Placeholder 2"/>
          <p:cNvSpPr>
            <a:spLocks noGrp="1"/>
          </p:cNvSpPr>
          <p:nvPr>
            <p:ph idx="1"/>
          </p:nvPr>
        </p:nvSpPr>
        <p:spPr>
          <a:xfrm>
            <a:off x="457200" y="990600"/>
            <a:ext cx="8229600" cy="5638800"/>
          </a:xfrm>
        </p:spPr>
        <p:txBody>
          <a:bodyPr>
            <a:normAutofit fontScale="92500" lnSpcReduction="20000"/>
          </a:bodyPr>
          <a:lstStyle/>
          <a:p>
            <a:pPr marL="0" indent="0" algn="ctr">
              <a:buNone/>
            </a:pPr>
            <a:r>
              <a:rPr lang="en-US" b="1" i="1" dirty="0" smtClean="0"/>
              <a:t>Mind/Perception</a:t>
            </a:r>
          </a:p>
          <a:p>
            <a:pPr algn="ctr"/>
            <a:r>
              <a:rPr lang="en-US" dirty="0" smtClean="0"/>
              <a:t>Build-up of tension </a:t>
            </a:r>
            <a:r>
              <a:rPr lang="en-US" dirty="0"/>
              <a:t>draws mind to </a:t>
            </a:r>
            <a:r>
              <a:rPr lang="en-US" dirty="0" smtClean="0"/>
              <a:t>ask and focus on </a:t>
            </a:r>
            <a:r>
              <a:rPr lang="en-US" dirty="0" smtClean="0"/>
              <a:t>“What’s </a:t>
            </a:r>
            <a:r>
              <a:rPr lang="en-US" dirty="0"/>
              <a:t>wrong</a:t>
            </a:r>
            <a:r>
              <a:rPr lang="en-US" dirty="0" smtClean="0"/>
              <a:t>?”</a:t>
            </a:r>
          </a:p>
          <a:p>
            <a:pPr algn="ctr"/>
            <a:r>
              <a:rPr lang="en-US" dirty="0" smtClean="0"/>
              <a:t>Negative </a:t>
            </a:r>
            <a:r>
              <a:rPr lang="en-US" dirty="0"/>
              <a:t>thinking/recycling builds more </a:t>
            </a:r>
            <a:r>
              <a:rPr lang="en-US" dirty="0" smtClean="0"/>
              <a:t>tension</a:t>
            </a:r>
          </a:p>
          <a:p>
            <a:pPr algn="ctr"/>
            <a:r>
              <a:rPr lang="en-US" dirty="0" smtClean="0"/>
              <a:t>Focus </a:t>
            </a:r>
            <a:r>
              <a:rPr lang="en-US" dirty="0"/>
              <a:t>increasingly narrow, scattered, </a:t>
            </a:r>
            <a:r>
              <a:rPr lang="en-US" dirty="0" smtClean="0"/>
              <a:t>negative</a:t>
            </a:r>
          </a:p>
          <a:p>
            <a:pPr algn="ctr"/>
            <a:r>
              <a:rPr lang="en-US" dirty="0" smtClean="0"/>
              <a:t>Thinking </a:t>
            </a:r>
            <a:r>
              <a:rPr lang="en-US" dirty="0" smtClean="0"/>
              <a:t>is pressured/hurried</a:t>
            </a:r>
            <a:r>
              <a:rPr lang="en-US" dirty="0"/>
              <a:t>, </a:t>
            </a:r>
            <a:r>
              <a:rPr lang="en-US" dirty="0" smtClean="0"/>
              <a:t>short-term</a:t>
            </a:r>
          </a:p>
          <a:p>
            <a:pPr algn="ctr"/>
            <a:r>
              <a:rPr lang="en-US" dirty="0" smtClean="0"/>
              <a:t>Reduced </a:t>
            </a:r>
            <a:r>
              <a:rPr lang="en-US" dirty="0"/>
              <a:t>receptivity, </a:t>
            </a:r>
            <a:r>
              <a:rPr lang="en-US" dirty="0" smtClean="0"/>
              <a:t>learning and </a:t>
            </a:r>
            <a:r>
              <a:rPr lang="en-US" dirty="0"/>
              <a:t>memory</a:t>
            </a:r>
            <a:br>
              <a:rPr lang="en-US" dirty="0"/>
            </a:br>
            <a:r>
              <a:rPr lang="en-US" sz="2400" dirty="0"/>
              <a:t/>
            </a:r>
            <a:br>
              <a:rPr lang="en-US" sz="2400" dirty="0"/>
            </a:br>
            <a:r>
              <a:rPr lang="en-US" b="1" i="1" dirty="0" smtClean="0"/>
              <a:t>Emotion</a:t>
            </a:r>
          </a:p>
          <a:p>
            <a:pPr algn="ctr"/>
            <a:r>
              <a:rPr lang="en-US" dirty="0" smtClean="0"/>
              <a:t>Full </a:t>
            </a:r>
            <a:r>
              <a:rPr lang="en-US" dirty="0"/>
              <a:t>experience of emotion is blocked by muscle tension and breath </a:t>
            </a:r>
            <a:r>
              <a:rPr lang="en-US" dirty="0" smtClean="0"/>
              <a:t>holding</a:t>
            </a:r>
          </a:p>
          <a:p>
            <a:pPr algn="ctr"/>
            <a:r>
              <a:rPr lang="en-US" dirty="0" smtClean="0"/>
              <a:t>Reactive (“sunburn response”) </a:t>
            </a:r>
            <a:r>
              <a:rPr lang="en-US" dirty="0"/>
              <a:t>and/or </a:t>
            </a:r>
            <a:r>
              <a:rPr lang="en-US" dirty="0" smtClean="0"/>
              <a:t>numb</a:t>
            </a:r>
          </a:p>
          <a:p>
            <a:pPr algn="ctr"/>
            <a:r>
              <a:rPr lang="en-US" dirty="0" smtClean="0"/>
              <a:t>Decreasing </a:t>
            </a:r>
            <a:r>
              <a:rPr lang="en-US" dirty="0"/>
              <a:t>sensitivity and empathy</a:t>
            </a:r>
          </a:p>
        </p:txBody>
      </p:sp>
      <p:sp>
        <p:nvSpPr>
          <p:cNvPr id="4" name="Slide Number Placeholder 3"/>
          <p:cNvSpPr>
            <a:spLocks noGrp="1"/>
          </p:cNvSpPr>
          <p:nvPr>
            <p:ph type="sldNum" sz="quarter" idx="12"/>
          </p:nvPr>
        </p:nvSpPr>
        <p:spPr/>
        <p:txBody>
          <a:bodyPr/>
          <a:lstStyle/>
          <a:p>
            <a:fld id="{B8E9FAA0-15F3-4103-BFA8-958C0345E320}" type="slidenum">
              <a:rPr lang="en-US" smtClean="0"/>
              <a:t>9</a:t>
            </a:fld>
            <a:endParaRPr lang="en-US"/>
          </a:p>
        </p:txBody>
      </p:sp>
    </p:spTree>
    <p:extLst>
      <p:ext uri="{BB962C8B-B14F-4D97-AF65-F5344CB8AC3E}">
        <p14:creationId xmlns:p14="http://schemas.microsoft.com/office/powerpoint/2010/main" val="3297341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3183</TotalTime>
  <Words>1249</Words>
  <Application>Microsoft Office PowerPoint</Application>
  <PresentationFormat>On-screen Show (4:3)</PresentationFormat>
  <Paragraphs>188</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Restoring and Maintaining Physical, Mental and Emotional Balance</vt:lpstr>
      <vt:lpstr>Causes of Imbalance</vt:lpstr>
      <vt:lpstr>How it Works:  Interaction of Body, Mind/Perception and Emotion</vt:lpstr>
      <vt:lpstr>How it Works: (cont.)  Understanding Perception</vt:lpstr>
      <vt:lpstr>How it Works: (cont.) Understanding Emotion</vt:lpstr>
      <vt:lpstr>Understanding Emotion (cont.)</vt:lpstr>
      <vt:lpstr>Effects of Being Out of Balance: Shift to Fight or Flight / Crisis Mode</vt:lpstr>
      <vt:lpstr>Effects of Crisis Mode</vt:lpstr>
      <vt:lpstr>Effects of Crisis Mode (cont.)</vt:lpstr>
      <vt:lpstr> Restoring and Maintaining Physical Balance </vt:lpstr>
      <vt:lpstr>Restoring and Maintaining Mental Balance</vt:lpstr>
      <vt:lpstr>Restoring and Maintaining Emotional Balance</vt:lpstr>
      <vt:lpstr>Restoring and Maintaining Perceptual Balance</vt:lpstr>
      <vt:lpstr>Components of Clear Perception</vt:lpstr>
      <vt:lpstr>Compassion  recognizes the dignity and potential of each person.  It involves looking at life from another person’s perspective without judgment while understanding how circumstances contributed to forming his or her behavior, attitude, and outlook.  True Compassion requires the capacity to briefly experience the  emotions and perspective of another.  Compassion connects, includes, and opens.  It allows other people to be fully themselves in our presence.  Compassion is not a concept; it is something we experienced together.  We are touched by compassion and it allows us to touch and be in touch with others.  </vt:lpstr>
      <vt:lpstr>Personal Responsibility  recognizes that each person (including ourself) has unique gifts and potential along with the ability to respond and contribute.  Personal Responsibility involves finding balance between the needs of a situation and the capabilities and limitations of participants.  Personal Responsibility rejects the authoritarian term “should” and avoids blame, guilt, and resentment.  It simply looks at what each participant (particularly oneself) can realistically do to improve work, relationships, organizations, and communities. </vt:lpstr>
      <vt:lpstr>Hope  realizes that there is an effective way to handle each situation and that every experience presents a learning opportunity.  Hope believes that each one of us has an inborn capacity to improve our lives and world.  Hope resides in our hearts and in our souls.    Humility  involves recognizing our inter-dependence and inter-connectedness along with the effects of our actions on others.  Humility allows us to see ourselves as part of a greater whole, to realize that we have a significant, but limited role, and to explore how and where we best fit in contributing to and improving our world.</vt:lpstr>
      <vt:lpstr>Everything* is easier to the extent you are in Balance and more difficult to the extent you are out of balance.</vt:lpstr>
      <vt:lpstr>Components of Balance </vt:lpstr>
      <vt:lpstr>Components of Balance (cont.) Mental</vt:lpstr>
      <vt:lpstr> Balance involves  Seeing clearly with an open heart  (We cannot see clearly by ourselves)</vt:lpstr>
      <vt:lpstr>Balance Is A Choice</vt:lpstr>
      <vt:lpstr>Long-Term Effects of Maintaining Balance</vt:lpstr>
      <vt:lpstr>Additional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Restoring and Maintaining Physical, Mental and Emotional Balance</dc:title>
  <dc:creator>User</dc:creator>
  <cp:lastModifiedBy>User</cp:lastModifiedBy>
  <cp:revision>91</cp:revision>
  <cp:lastPrinted>2014-10-02T19:59:11Z</cp:lastPrinted>
  <dcterms:created xsi:type="dcterms:W3CDTF">2014-09-21T23:29:23Z</dcterms:created>
  <dcterms:modified xsi:type="dcterms:W3CDTF">2014-10-02T20:03:21Z</dcterms:modified>
</cp:coreProperties>
</file>