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handoutMasterIdLst>
    <p:handoutMasterId r:id="rId40"/>
  </p:handoutMasterIdLst>
  <p:sldIdLst>
    <p:sldId id="256" r:id="rId2"/>
    <p:sldId id="302" r:id="rId3"/>
    <p:sldId id="303" r:id="rId4"/>
    <p:sldId id="275" r:id="rId5"/>
    <p:sldId id="276" r:id="rId6"/>
    <p:sldId id="277" r:id="rId7"/>
    <p:sldId id="311" r:id="rId8"/>
    <p:sldId id="278" r:id="rId9"/>
    <p:sldId id="279" r:id="rId10"/>
    <p:sldId id="272" r:id="rId11"/>
    <p:sldId id="271" r:id="rId12"/>
    <p:sldId id="267" r:id="rId13"/>
    <p:sldId id="269" r:id="rId14"/>
    <p:sldId id="280" r:id="rId15"/>
    <p:sldId id="282" r:id="rId16"/>
    <p:sldId id="286" r:id="rId17"/>
    <p:sldId id="288" r:id="rId18"/>
    <p:sldId id="270" r:id="rId19"/>
    <p:sldId id="289" r:id="rId20"/>
    <p:sldId id="291" r:id="rId21"/>
    <p:sldId id="295" r:id="rId22"/>
    <p:sldId id="304" r:id="rId23"/>
    <p:sldId id="290" r:id="rId24"/>
    <p:sldId id="292" r:id="rId25"/>
    <p:sldId id="283" r:id="rId26"/>
    <p:sldId id="315" r:id="rId27"/>
    <p:sldId id="293" r:id="rId28"/>
    <p:sldId id="298" r:id="rId29"/>
    <p:sldId id="299" r:id="rId30"/>
    <p:sldId id="312" r:id="rId31"/>
    <p:sldId id="294" r:id="rId32"/>
    <p:sldId id="296" r:id="rId33"/>
    <p:sldId id="300" r:id="rId34"/>
    <p:sldId id="301" r:id="rId35"/>
    <p:sldId id="297" r:id="rId36"/>
    <p:sldId id="313" r:id="rId37"/>
    <p:sldId id="314" r:id="rId38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0" autoAdjust="0"/>
    <p:restoredTop sz="94660"/>
  </p:normalViewPr>
  <p:slideViewPr>
    <p:cSldViewPr>
      <p:cViewPr varScale="1">
        <p:scale>
          <a:sx n="66" d="100"/>
          <a:sy n="66" d="100"/>
        </p:scale>
        <p:origin x="-121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EFB086D9-DD93-441B-AF33-082E9BD0AB07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E722E27-61C9-463E-9A33-FB06DA785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3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84340B23-F69F-4E63-9EE1-D7632FF9009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C6DEF35C-0CA3-4A4A-9701-869BB1A4A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7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EF35C-0CA3-4A4A-9701-869BB1A4A4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12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5E0CA8-B5A9-493D-91B3-AA84B2E0E52F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C2B543-0F14-4D69-AA66-C8F64FD60F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1752599"/>
          </a:xfrm>
        </p:spPr>
        <p:txBody>
          <a:bodyPr>
            <a:normAutofit/>
          </a:bodyPr>
          <a:lstStyle/>
          <a:p>
            <a:r>
              <a:rPr lang="en-US" dirty="0" smtClean="0"/>
              <a:t>Effective Leadership over the Long-Term: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048000"/>
            <a:ext cx="7543800" cy="2057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 Process of Inclusion and Connection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65600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>
            <a:normAutofit/>
          </a:bodyPr>
          <a:lstStyle/>
          <a:p>
            <a:r>
              <a:rPr lang="en-US" dirty="0" smtClean="0"/>
              <a:t>“…Seven </a:t>
            </a:r>
            <a:r>
              <a:rPr lang="en-US" dirty="0"/>
              <a:t>in 10 American workers are “not engaged” or “actively disengaged” in their work, meaning they are emotionally disconnected from their workplaces and less likely to be productive</a:t>
            </a:r>
            <a:r>
              <a:rPr lang="en-US" dirty="0" smtClean="0"/>
              <a:t>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28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>
            <a:normAutofit/>
          </a:bodyPr>
          <a:lstStyle/>
          <a:p>
            <a:r>
              <a:rPr lang="en-US" dirty="0"/>
              <a:t>"If you don't like your </a:t>
            </a:r>
            <a:r>
              <a:rPr lang="en-US" dirty="0" smtClean="0"/>
              <a:t>job,        …you </a:t>
            </a:r>
            <a:r>
              <a:rPr lang="en-US" dirty="0"/>
              <a:t>just go in there every day and do it really half-assed.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That's </a:t>
            </a:r>
            <a:r>
              <a:rPr lang="en-US" dirty="0"/>
              <a:t>the American way</a:t>
            </a:r>
            <a:r>
              <a:rPr lang="en-US" dirty="0" smtClean="0"/>
              <a:t>.“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-Homer Simpson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37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r>
              <a:rPr lang="en-US" dirty="0" smtClean="0"/>
              <a:t>“… </a:t>
            </a:r>
            <a:r>
              <a:rPr lang="en-US" dirty="0"/>
              <a:t>having too few engaged employees means our workplaces are less safe, employees have more quality defects, and disengagement </a:t>
            </a:r>
            <a:r>
              <a:rPr lang="en-US" dirty="0" smtClean="0"/>
              <a:t>is </a:t>
            </a:r>
            <a:r>
              <a:rPr lang="en-US" dirty="0"/>
              <a:t>driving up the country’s healthcare costs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934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5668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“U.S</a:t>
            </a:r>
            <a:r>
              <a:rPr lang="en-US" dirty="0"/>
              <a:t>. Gallup puts the price tag of active disengagement at up to $550 billion in lost economic activity each year.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And </a:t>
            </a:r>
            <a:r>
              <a:rPr lang="en-US" dirty="0"/>
              <a:t>even if America's unsatisfied workers have fulfilling home and social lives, boredom at the job means long days for everybody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64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/>
          <a:lstStyle/>
          <a:p>
            <a:r>
              <a:rPr lang="en-US" dirty="0" smtClean="0"/>
              <a:t>Traditional models of leadership tend to be based on assumptions that humans are naturally competitive and aggressive and only a few gifted people are qualified to lead.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28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810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Robert </a:t>
            </a:r>
            <a:r>
              <a:rPr lang="en-US" sz="3600" dirty="0" err="1" smtClean="0"/>
              <a:t>Sapolsky</a:t>
            </a:r>
            <a:r>
              <a:rPr lang="en-US" sz="3600" dirty="0" err="1"/>
              <a:t>,</a:t>
            </a:r>
            <a:r>
              <a:rPr lang="en-US" sz="3600" dirty="0" err="1" smtClean="0"/>
              <a:t>Baboon</a:t>
            </a:r>
            <a:r>
              <a:rPr lang="en-US" sz="3600" dirty="0" smtClean="0"/>
              <a:t> research</a:t>
            </a:r>
          </a:p>
          <a:p>
            <a:endParaRPr lang="en-US" sz="1200" dirty="0" smtClean="0"/>
          </a:p>
          <a:p>
            <a:r>
              <a:rPr lang="en-US" sz="3600" dirty="0" smtClean="0"/>
              <a:t>Steve Taylor – “The Fall</a:t>
            </a:r>
            <a:r>
              <a:rPr lang="en-US" sz="3600" dirty="0" smtClean="0"/>
              <a:t>“</a:t>
            </a:r>
          </a:p>
          <a:p>
            <a:endParaRPr lang="en-US" sz="1200" dirty="0" smtClean="0"/>
          </a:p>
          <a:p>
            <a:r>
              <a:rPr lang="en-US" sz="3600" dirty="0" smtClean="0"/>
              <a:t>Story </a:t>
            </a:r>
            <a:r>
              <a:rPr lang="en-US" sz="3600" dirty="0" smtClean="0"/>
              <a:t>of the dogwood </a:t>
            </a:r>
            <a:r>
              <a:rPr lang="en-US" sz="3600" dirty="0"/>
              <a:t>tree Adaptive nature and true nature </a:t>
            </a:r>
            <a:endParaRPr lang="en-US" sz="3600" dirty="0" smtClean="0"/>
          </a:p>
          <a:p>
            <a:endParaRPr lang="en-US" sz="1200" dirty="0" smtClean="0"/>
          </a:p>
          <a:p>
            <a:r>
              <a:rPr lang="en-US" sz="3600" dirty="0" smtClean="0"/>
              <a:t>Emerging leadership @ HTC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There are good reasons to question these assumptions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60832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sz="3600" b="1" dirty="0" smtClean="0"/>
              <a:t>Chaotic</a:t>
            </a:r>
          </a:p>
          <a:p>
            <a:pPr marL="109728" indent="0" algn="ctr">
              <a:buNone/>
            </a:pPr>
            <a:endParaRPr lang="en-US" sz="1600" dirty="0" smtClean="0"/>
          </a:p>
          <a:p>
            <a:r>
              <a:rPr lang="en-US" sz="3200" dirty="0" smtClean="0"/>
              <a:t>No clear </a:t>
            </a:r>
            <a:r>
              <a:rPr lang="en-US" sz="3200" dirty="0" smtClean="0"/>
              <a:t>responsibility</a:t>
            </a:r>
          </a:p>
          <a:p>
            <a:endParaRPr lang="en-US" sz="1200" dirty="0" smtClean="0"/>
          </a:p>
          <a:p>
            <a:r>
              <a:rPr lang="en-US" sz="3200" dirty="0" smtClean="0"/>
              <a:t>Reactive</a:t>
            </a:r>
          </a:p>
          <a:p>
            <a:endParaRPr lang="en-US" sz="1200" dirty="0" smtClean="0"/>
          </a:p>
          <a:p>
            <a:r>
              <a:rPr lang="en-US" sz="3200" dirty="0" smtClean="0"/>
              <a:t>Impulse Driven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sz="3600" b="1" dirty="0" smtClean="0"/>
              <a:t>Rigid</a:t>
            </a:r>
          </a:p>
          <a:p>
            <a:pPr marL="109728" indent="0">
              <a:buNone/>
            </a:pPr>
            <a:endParaRPr lang="en-US" sz="1600" dirty="0" smtClean="0"/>
          </a:p>
          <a:p>
            <a:r>
              <a:rPr lang="en-US" sz="3200" dirty="0" smtClean="0"/>
              <a:t>Total control from the </a:t>
            </a:r>
            <a:r>
              <a:rPr lang="en-US" sz="3200" dirty="0" smtClean="0"/>
              <a:t>top</a:t>
            </a:r>
          </a:p>
          <a:p>
            <a:pPr marL="109728" indent="0">
              <a:buNone/>
            </a:pPr>
            <a:endParaRPr lang="en-US" sz="1200" dirty="0" smtClean="0"/>
          </a:p>
          <a:p>
            <a:r>
              <a:rPr lang="en-US" sz="3200" dirty="0" smtClean="0"/>
              <a:t>Unresponsive</a:t>
            </a:r>
          </a:p>
          <a:p>
            <a:pPr marL="109728" indent="0">
              <a:buNone/>
            </a:pPr>
            <a:endParaRPr lang="en-US" sz="1200" dirty="0" smtClean="0"/>
          </a:p>
          <a:p>
            <a:r>
              <a:rPr lang="en-US" sz="3200" dirty="0" smtClean="0"/>
              <a:t>Data/$ Driven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Extremes of Ineffective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637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4999"/>
            <a:ext cx="8229600" cy="388620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200" b="1" dirty="0" smtClean="0"/>
              <a:t>Chaos--------Inclusion------Rigidity</a:t>
            </a:r>
          </a:p>
          <a:p>
            <a:pPr marL="109728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		  &amp; Connection</a:t>
            </a:r>
          </a:p>
          <a:p>
            <a:pPr marL="109728" indent="0">
              <a:buNone/>
            </a:pPr>
            <a:endParaRPr lang="en-US" sz="2000" dirty="0"/>
          </a:p>
          <a:p>
            <a:pPr algn="ctr"/>
            <a:r>
              <a:rPr lang="en-US" sz="3200" dirty="0" smtClean="0"/>
              <a:t>Shared </a:t>
            </a:r>
            <a:r>
              <a:rPr lang="en-US" sz="3200" dirty="0" smtClean="0"/>
              <a:t>responsibility</a:t>
            </a:r>
          </a:p>
          <a:p>
            <a:pPr marL="109728" indent="0" algn="ctr">
              <a:buNone/>
            </a:pPr>
            <a:endParaRPr lang="en-US" sz="1200" dirty="0" smtClean="0"/>
          </a:p>
          <a:p>
            <a:pPr algn="ctr"/>
            <a:r>
              <a:rPr lang="en-US" sz="3200" dirty="0" smtClean="0"/>
              <a:t>Responsive</a:t>
            </a:r>
          </a:p>
          <a:p>
            <a:pPr marL="109728" indent="0" algn="ctr">
              <a:buNone/>
            </a:pPr>
            <a:endParaRPr lang="en-US" sz="1200" dirty="0" smtClean="0"/>
          </a:p>
          <a:p>
            <a:pPr algn="ctr"/>
            <a:r>
              <a:rPr lang="en-US" sz="3200" dirty="0" smtClean="0"/>
              <a:t>People Driven</a:t>
            </a:r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Golden Mean of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984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Effective leadership over the long term is a process of Inclusion and Connection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Hypothesis #1: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54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Provides multiple </a:t>
            </a:r>
            <a:r>
              <a:rPr lang="en-US" dirty="0" smtClean="0"/>
              <a:t>perspectives,  See </a:t>
            </a:r>
            <a:r>
              <a:rPr lang="en-US" dirty="0" smtClean="0"/>
              <a:t>a larger picture more </a:t>
            </a:r>
            <a:r>
              <a:rPr lang="en-US" dirty="0" smtClean="0"/>
              <a:t>clearly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Facilitates </a:t>
            </a:r>
            <a:r>
              <a:rPr lang="en-US" dirty="0" smtClean="0"/>
              <a:t>shared vision and </a:t>
            </a:r>
            <a:r>
              <a:rPr lang="en-US" dirty="0" smtClean="0"/>
              <a:t>values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Leads to intrinsic </a:t>
            </a:r>
            <a:r>
              <a:rPr lang="en-US" dirty="0" smtClean="0"/>
              <a:t>motivation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More able to anticipate problems and recognize </a:t>
            </a:r>
            <a:r>
              <a:rPr lang="en-US" dirty="0" smtClean="0"/>
              <a:t>opportunities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Increases likelihood of finding creative </a:t>
            </a:r>
            <a:r>
              <a:rPr lang="en-US" dirty="0" smtClean="0"/>
              <a:t>solutions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Develops potential of participants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en-US" dirty="0" smtClean="0"/>
              <a:t>Inclusion and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23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200400"/>
          </a:xfrm>
        </p:spPr>
        <p:txBody>
          <a:bodyPr/>
          <a:lstStyle/>
          <a:p>
            <a:pPr marL="109728" indent="0" algn="ctr">
              <a:buNone/>
            </a:pPr>
            <a:r>
              <a:rPr lang="en-US" dirty="0" smtClean="0"/>
              <a:t>“Disadvantaged people are a resource to be tapped rather than a problem to be solved.”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Hard Times Cafe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54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657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000" dirty="0" smtClean="0"/>
              <a:t>The Process of Inclusion and Connection </a:t>
            </a:r>
            <a:r>
              <a:rPr lang="en-US" sz="4000" dirty="0"/>
              <a:t>e</a:t>
            </a:r>
            <a:r>
              <a:rPr lang="en-US" sz="4000" dirty="0" smtClean="0"/>
              <a:t>merges from Balance and Clear Perception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Hypothesis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9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/>
          <a:lstStyle/>
          <a:p>
            <a:pPr algn="ctr"/>
            <a:r>
              <a:rPr lang="en-US" dirty="0" smtClean="0"/>
              <a:t>Inclusion and Connection essentially involves seeing clearly with an open heart.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3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Potential, Possibilities</a:t>
            </a:r>
          </a:p>
          <a:p>
            <a:pPr marL="109728" indent="0">
              <a:buNone/>
            </a:pPr>
            <a:endParaRPr lang="en-US" sz="1300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needs to be </a:t>
            </a:r>
            <a:r>
              <a:rPr lang="en-US" dirty="0" smtClean="0"/>
              <a:t>done</a:t>
            </a:r>
          </a:p>
          <a:p>
            <a:endParaRPr lang="en-US" sz="900" dirty="0" smtClean="0"/>
          </a:p>
          <a:p>
            <a:r>
              <a:rPr lang="en-US" dirty="0" smtClean="0"/>
              <a:t>Who best to do </a:t>
            </a:r>
            <a:r>
              <a:rPr lang="en-US" dirty="0" smtClean="0"/>
              <a:t>it</a:t>
            </a:r>
          </a:p>
          <a:p>
            <a:pPr marL="109728" indent="0">
              <a:buNone/>
            </a:pPr>
            <a:endParaRPr lang="en-US" sz="900" dirty="0" smtClean="0"/>
          </a:p>
          <a:p>
            <a:r>
              <a:rPr lang="en-US" dirty="0" smtClean="0"/>
              <a:t>How it fits </a:t>
            </a:r>
            <a:r>
              <a:rPr lang="en-US" dirty="0" smtClean="0"/>
              <a:t>together</a:t>
            </a:r>
          </a:p>
          <a:p>
            <a:pPr marL="109728" indent="0">
              <a:buNone/>
            </a:pPr>
            <a:endParaRPr lang="en-US" sz="900" dirty="0" smtClean="0"/>
          </a:p>
          <a:p>
            <a:pPr marL="109728" indent="0">
              <a:buNone/>
            </a:pPr>
            <a:endParaRPr lang="en-US" sz="900" dirty="0" smtClean="0"/>
          </a:p>
          <a:p>
            <a:r>
              <a:rPr lang="en-US" dirty="0" smtClean="0"/>
              <a:t>Likely </a:t>
            </a:r>
            <a:r>
              <a:rPr lang="en-US" dirty="0" smtClean="0"/>
              <a:t>outcomes</a:t>
            </a:r>
          </a:p>
          <a:p>
            <a:endParaRPr lang="en-US" sz="900" dirty="0" smtClean="0"/>
          </a:p>
          <a:p>
            <a:r>
              <a:rPr lang="en-US" dirty="0" smtClean="0"/>
              <a:t>Opportunities</a:t>
            </a:r>
          </a:p>
          <a:p>
            <a:pPr marL="109728" indent="0">
              <a:buNone/>
            </a:pPr>
            <a:endParaRPr lang="en-US" sz="900" dirty="0" smtClean="0"/>
          </a:p>
          <a:p>
            <a:r>
              <a:rPr lang="en-US" dirty="0" smtClean="0"/>
              <a:t>Obstacles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Connect by </a:t>
            </a:r>
            <a:r>
              <a:rPr lang="en-US" dirty="0" smtClean="0"/>
              <a:t>caring</a:t>
            </a:r>
          </a:p>
          <a:p>
            <a:pPr marL="109728" indent="0">
              <a:buNone/>
            </a:pPr>
            <a:endParaRPr lang="en-US" sz="900" dirty="0" smtClean="0"/>
          </a:p>
          <a:p>
            <a:r>
              <a:rPr lang="en-US" dirty="0" smtClean="0"/>
              <a:t>Trust/confidence based on </a:t>
            </a:r>
            <a:r>
              <a:rPr lang="en-US" dirty="0" smtClean="0"/>
              <a:t>understanding</a:t>
            </a:r>
          </a:p>
          <a:p>
            <a:pPr marL="109728" indent="0">
              <a:buNone/>
            </a:pPr>
            <a:endParaRPr lang="en-US" sz="900" dirty="0" smtClean="0"/>
          </a:p>
          <a:p>
            <a:r>
              <a:rPr lang="en-US" dirty="0" smtClean="0"/>
              <a:t>People are more than costs or means of </a:t>
            </a:r>
            <a:r>
              <a:rPr lang="en-US" dirty="0" smtClean="0"/>
              <a:t>production</a:t>
            </a:r>
          </a:p>
          <a:p>
            <a:pPr marL="109728" indent="0">
              <a:buNone/>
            </a:pPr>
            <a:endParaRPr lang="en-US" sz="900" dirty="0" smtClean="0"/>
          </a:p>
          <a:p>
            <a:r>
              <a:rPr lang="en-US" dirty="0" smtClean="0"/>
              <a:t>Work becomes challenging and satisfying when it </a:t>
            </a:r>
            <a:r>
              <a:rPr lang="en-US" dirty="0" smtClean="0"/>
              <a:t>connects </a:t>
            </a:r>
            <a:r>
              <a:rPr lang="en-US" dirty="0" smtClean="0"/>
              <a:t>to worthwhile mission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See Clearly </a:t>
            </a:r>
            <a:r>
              <a:rPr lang="en-US" dirty="0" smtClean="0"/>
              <a:t>..……Open </a:t>
            </a:r>
            <a:r>
              <a:rPr lang="en-US" dirty="0" smtClean="0"/>
              <a:t>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934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3352800"/>
          </a:xfrm>
        </p:spPr>
        <p:txBody>
          <a:bodyPr/>
          <a:lstStyle/>
          <a:p>
            <a:pPr algn="ctr"/>
            <a:r>
              <a:rPr lang="en-US" dirty="0" smtClean="0"/>
              <a:t>How Do We Do That?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179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07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Balance takes us out of crisis mode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192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encrypted-tbn0.gstatic.com/images?q=tbn:ANd9GcQrIZUfCxV-IEdPWTE-oVxOIpxfRcvYxNYNJXVamxnUXJ0CJGH6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6" b="8436"/>
          <a:stretch>
            <a:fillRect/>
          </a:stretch>
        </p:blipFill>
        <p:spPr bwMode="auto">
          <a:xfrm>
            <a:off x="228600" y="189968"/>
            <a:ext cx="8763000" cy="552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923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Narrowed vision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Increased reactivity, decreased receptivity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Tend to return to old methods</a:t>
            </a:r>
          </a:p>
          <a:p>
            <a:endParaRPr lang="en-US" sz="800" dirty="0" smtClean="0"/>
          </a:p>
          <a:p>
            <a:r>
              <a:rPr lang="en-US" dirty="0" smtClean="0"/>
              <a:t>Increased rigidity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More errors, less efficiency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Short-term focus</a:t>
            </a:r>
          </a:p>
          <a:p>
            <a:endParaRPr lang="en-US" sz="800" dirty="0" smtClean="0"/>
          </a:p>
          <a:p>
            <a:r>
              <a:rPr lang="en-US" dirty="0" smtClean="0"/>
              <a:t>More self-centered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Effects of Stress and Tension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546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373380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Stopping the build up of </a:t>
            </a:r>
            <a:r>
              <a:rPr lang="en-US" sz="3200" dirty="0" smtClean="0"/>
              <a:t>tension</a:t>
            </a:r>
          </a:p>
          <a:p>
            <a:pPr marL="109728" indent="0">
              <a:buNone/>
            </a:pPr>
            <a:endParaRPr lang="en-US" sz="1200" dirty="0" smtClean="0"/>
          </a:p>
          <a:p>
            <a:r>
              <a:rPr lang="en-US" sz="3200" dirty="0" smtClean="0"/>
              <a:t>Learning to adapt thoughts and perceptions to meet short and long-term needs and </a:t>
            </a:r>
            <a:r>
              <a:rPr lang="en-US" sz="3200" dirty="0" smtClean="0"/>
              <a:t>opportunities</a:t>
            </a:r>
          </a:p>
          <a:p>
            <a:pPr marL="109728" indent="0">
              <a:buNone/>
            </a:pPr>
            <a:endParaRPr lang="en-US" sz="1200" dirty="0" smtClean="0"/>
          </a:p>
          <a:p>
            <a:r>
              <a:rPr lang="en-US" sz="3200" dirty="0" smtClean="0"/>
              <a:t>Understanding the nature of emotion</a:t>
            </a:r>
            <a:endParaRPr lang="en-US" sz="3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dirty="0" smtClean="0"/>
              <a:t>Physical, Mental and Emotional Balance involve: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518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Establish autonomic </a:t>
            </a:r>
            <a:r>
              <a:rPr lang="en-US" dirty="0"/>
              <a:t>n</a:t>
            </a:r>
            <a:r>
              <a:rPr lang="en-US" dirty="0" smtClean="0"/>
              <a:t>ervous system balance through Natural Rhythmic </a:t>
            </a:r>
            <a:r>
              <a:rPr lang="en-US" dirty="0" smtClean="0"/>
              <a:t>Breathing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Use Grounding to recognize and stop the build up of </a:t>
            </a:r>
            <a:r>
              <a:rPr lang="en-US" dirty="0" smtClean="0"/>
              <a:t>tension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Use a Rhythm Phrase to redirect unproductive </a:t>
            </a:r>
            <a:r>
              <a:rPr lang="en-US" dirty="0" smtClean="0"/>
              <a:t>thinking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Clarify direction and helpfulness of </a:t>
            </a:r>
            <a:r>
              <a:rPr lang="en-US" dirty="0" smtClean="0"/>
              <a:t>thought</a:t>
            </a:r>
          </a:p>
          <a:p>
            <a:pPr marL="109728" indent="0">
              <a:buNone/>
            </a:pPr>
            <a:endParaRPr lang="en-US" sz="900" dirty="0" smtClean="0"/>
          </a:p>
          <a:p>
            <a:r>
              <a:rPr lang="en-US" dirty="0" smtClean="0"/>
              <a:t>Meditation to fine tune awareness and skill of redirecting thought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How to Restore and Maintain Physical and Mental Balance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96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r>
              <a:rPr lang="en-US" dirty="0" smtClean="0"/>
              <a:t>The function of emotion is to provide a quick assessment of the current situation, to help us connect with other people, and to get us moving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sz="1200" dirty="0" smtClean="0"/>
          </a:p>
          <a:p>
            <a:r>
              <a:rPr lang="en-US" dirty="0" smtClean="0"/>
              <a:t>All humans (and many animals) share the capacity to experience the same emotions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Understanding Emotion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3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</a:t>
            </a:r>
            <a:r>
              <a:rPr lang="en-US" dirty="0" smtClean="0"/>
              <a:t>participant is </a:t>
            </a:r>
            <a:r>
              <a:rPr lang="en-US" dirty="0" smtClean="0"/>
              <a:t>responsible for the whole </a:t>
            </a:r>
            <a:r>
              <a:rPr lang="en-US" dirty="0" smtClean="0"/>
              <a:t>program</a:t>
            </a:r>
          </a:p>
          <a:p>
            <a:endParaRPr lang="en-US" sz="1200" dirty="0" smtClean="0"/>
          </a:p>
          <a:p>
            <a:r>
              <a:rPr lang="en-US" dirty="0" smtClean="0"/>
              <a:t>Decisions </a:t>
            </a:r>
            <a:r>
              <a:rPr lang="en-US" dirty="0" smtClean="0"/>
              <a:t>made by </a:t>
            </a:r>
            <a:r>
              <a:rPr lang="en-US" dirty="0" smtClean="0"/>
              <a:t>consensus of all </a:t>
            </a:r>
            <a:r>
              <a:rPr lang="en-US" dirty="0" smtClean="0"/>
              <a:t>present</a:t>
            </a:r>
          </a:p>
          <a:p>
            <a:endParaRPr lang="en-US" sz="1200" dirty="0" smtClean="0"/>
          </a:p>
          <a:p>
            <a:r>
              <a:rPr lang="en-US" dirty="0" smtClean="0"/>
              <a:t>Self-managing teams</a:t>
            </a:r>
          </a:p>
          <a:p>
            <a:pPr lvl="1"/>
            <a:r>
              <a:rPr lang="en-US" dirty="0" smtClean="0"/>
              <a:t>Office, accounting, businesses, store, children’s </a:t>
            </a:r>
            <a:r>
              <a:rPr lang="en-US" dirty="0"/>
              <a:t>p</a:t>
            </a:r>
            <a:r>
              <a:rPr lang="en-US" dirty="0" smtClean="0"/>
              <a:t>rogram, membership, Elders etc</a:t>
            </a:r>
            <a:r>
              <a:rPr lang="en-US" dirty="0" smtClean="0"/>
              <a:t>.</a:t>
            </a:r>
          </a:p>
          <a:p>
            <a:pPr lvl="1"/>
            <a:endParaRPr lang="en-US" sz="1200" dirty="0" smtClean="0"/>
          </a:p>
          <a:p>
            <a:r>
              <a:rPr lang="en-US" dirty="0" smtClean="0"/>
              <a:t>Leader = advisor, clarifier, </a:t>
            </a:r>
            <a:r>
              <a:rPr lang="en-US" dirty="0" smtClean="0"/>
              <a:t>facilitator</a:t>
            </a:r>
          </a:p>
          <a:p>
            <a:endParaRPr lang="en-US" sz="1200" dirty="0" smtClean="0"/>
          </a:p>
          <a:p>
            <a:r>
              <a:rPr lang="en-US" dirty="0" smtClean="0"/>
              <a:t>Patron leaders emerge around specific issues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without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5216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/>
          <a:lstStyle/>
          <a:p>
            <a:r>
              <a:rPr lang="en-US" sz="3200" dirty="0"/>
              <a:t>There are four kinds of </a:t>
            </a:r>
            <a:r>
              <a:rPr lang="en-US" sz="3200" dirty="0" smtClean="0"/>
              <a:t>emotion</a:t>
            </a:r>
          </a:p>
          <a:p>
            <a:pPr marL="109728" indent="0">
              <a:buNone/>
            </a:pPr>
            <a:endParaRPr lang="en-US" sz="800" dirty="0"/>
          </a:p>
          <a:p>
            <a:pPr lvl="1"/>
            <a:r>
              <a:rPr lang="en-US" sz="2800" b="1" i="1" dirty="0"/>
              <a:t>Natural emotion </a:t>
            </a:r>
            <a:r>
              <a:rPr lang="en-US" sz="2800" dirty="0"/>
              <a:t>– response to </a:t>
            </a:r>
            <a:r>
              <a:rPr lang="en-US" sz="2800" dirty="0" smtClean="0"/>
              <a:t>perception of the </a:t>
            </a:r>
            <a:r>
              <a:rPr lang="en-US" sz="2800" dirty="0" smtClean="0"/>
              <a:t>moment</a:t>
            </a:r>
          </a:p>
          <a:p>
            <a:pPr marL="393192" lvl="1" indent="0">
              <a:buNone/>
            </a:pPr>
            <a:endParaRPr lang="en-US" sz="800" dirty="0"/>
          </a:p>
          <a:p>
            <a:pPr lvl="1"/>
            <a:r>
              <a:rPr lang="en-US" sz="2800" b="1" i="1" dirty="0"/>
              <a:t>Conceptual emotion </a:t>
            </a:r>
            <a:r>
              <a:rPr lang="en-US" sz="2800" dirty="0"/>
              <a:t>– response to </a:t>
            </a:r>
            <a:r>
              <a:rPr lang="en-US" sz="2800" dirty="0" smtClean="0"/>
              <a:t>thought</a:t>
            </a:r>
          </a:p>
          <a:p>
            <a:pPr marL="393192" lvl="1" indent="0">
              <a:buNone/>
            </a:pPr>
            <a:endParaRPr lang="en-US" sz="800" dirty="0"/>
          </a:p>
          <a:p>
            <a:pPr lvl="1"/>
            <a:r>
              <a:rPr lang="en-US" sz="2800" b="1" i="1" dirty="0"/>
              <a:t>Structural emotion </a:t>
            </a:r>
            <a:r>
              <a:rPr lang="en-US" sz="2800" dirty="0"/>
              <a:t>– response to </a:t>
            </a:r>
            <a:r>
              <a:rPr lang="en-US" sz="2800" dirty="0" smtClean="0"/>
              <a:t>trauma</a:t>
            </a:r>
          </a:p>
          <a:p>
            <a:pPr marL="393192" lvl="1" indent="0">
              <a:buNone/>
            </a:pPr>
            <a:endParaRPr lang="en-US" sz="800" dirty="0"/>
          </a:p>
          <a:p>
            <a:pPr lvl="1"/>
            <a:r>
              <a:rPr lang="en-US" sz="2800" b="1" i="1" dirty="0"/>
              <a:t>Sustained emotion </a:t>
            </a:r>
            <a:r>
              <a:rPr lang="en-US" sz="2800" dirty="0"/>
              <a:t>– </a:t>
            </a:r>
            <a:r>
              <a:rPr lang="en-US" sz="2800" dirty="0" smtClean="0"/>
              <a:t>(attitude, motivation) response to emotional habits and beliefs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Understanding Emotion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122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3562"/>
          </a:xfrm>
        </p:spPr>
        <p:txBody>
          <a:bodyPr/>
          <a:lstStyle/>
          <a:p>
            <a:pPr algn="ctr"/>
            <a:r>
              <a:rPr lang="en-US" dirty="0" smtClean="0"/>
              <a:t>Balance allows us to see a larger picture more clearly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5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Clear Perception is Shared Perception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062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Frame</a:t>
            </a:r>
            <a:r>
              <a:rPr lang="en-US" sz="3200" dirty="0" smtClean="0"/>
              <a:t> – Conceptual habits, beliefs</a:t>
            </a:r>
          </a:p>
          <a:p>
            <a:pPr marL="109728" indent="0">
              <a:buNone/>
            </a:pPr>
            <a:endParaRPr lang="en-US" sz="3200" dirty="0"/>
          </a:p>
          <a:p>
            <a:r>
              <a:rPr lang="en-US" sz="3200" b="1" i="1" dirty="0" smtClean="0"/>
              <a:t>Filter</a:t>
            </a:r>
            <a:r>
              <a:rPr lang="en-US" sz="3200" dirty="0" smtClean="0"/>
              <a:t> – Emotional state</a:t>
            </a:r>
          </a:p>
          <a:p>
            <a:endParaRPr lang="en-US" sz="3200" dirty="0"/>
          </a:p>
          <a:p>
            <a:r>
              <a:rPr lang="en-US" sz="3200" b="1" i="1" dirty="0" smtClean="0"/>
              <a:t>Focus</a:t>
            </a:r>
            <a:r>
              <a:rPr lang="en-US" sz="3200" dirty="0" smtClean="0"/>
              <a:t> – What we pay attention to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</a:t>
            </a:r>
            <a:r>
              <a:rPr lang="en-US" dirty="0"/>
              <a:t>W</a:t>
            </a:r>
            <a:r>
              <a:rPr lang="en-US" dirty="0" smtClean="0"/>
              <a:t>e Limit Perception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7477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/>
          </a:bodyPr>
          <a:lstStyle/>
          <a:p>
            <a:r>
              <a:rPr lang="en-US" dirty="0" smtClean="0"/>
              <a:t>Defensiveness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Blame, resentment, “</a:t>
            </a:r>
            <a:r>
              <a:rPr lang="en-US" dirty="0" smtClean="0"/>
              <a:t>should”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Seeing people as </a:t>
            </a:r>
            <a:r>
              <a:rPr lang="en-US" dirty="0" smtClean="0"/>
              <a:t>parts or costs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Narrow rigid </a:t>
            </a:r>
            <a:r>
              <a:rPr lang="en-US" dirty="0" smtClean="0"/>
              <a:t>frame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Short-term </a:t>
            </a:r>
            <a:r>
              <a:rPr lang="en-US" dirty="0" smtClean="0"/>
              <a:t>focus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Self-promotion, self centeredness (me frame</a:t>
            </a:r>
            <a:r>
              <a:rPr lang="en-US" dirty="0" smtClean="0"/>
              <a:t>)</a:t>
            </a:r>
          </a:p>
          <a:p>
            <a:pPr marL="109728" indent="0">
              <a:buNone/>
            </a:pPr>
            <a:endParaRPr lang="en-US" sz="800" dirty="0" smtClean="0"/>
          </a:p>
          <a:p>
            <a:r>
              <a:rPr lang="en-US" dirty="0" smtClean="0"/>
              <a:t>Conceptual Fear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Obstacles to Clear Perception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05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981200"/>
            <a:ext cx="6934200" cy="402609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Compassion</a:t>
            </a:r>
          </a:p>
          <a:p>
            <a:pPr marL="109728" indent="0">
              <a:buNone/>
            </a:pPr>
            <a:endParaRPr lang="en-US" sz="1200" dirty="0" smtClean="0"/>
          </a:p>
          <a:p>
            <a:r>
              <a:rPr lang="en-US" sz="4000" dirty="0" smtClean="0"/>
              <a:t>Personal </a:t>
            </a:r>
            <a:r>
              <a:rPr lang="en-US" sz="4000" dirty="0" smtClean="0"/>
              <a:t>Responsibility</a:t>
            </a:r>
          </a:p>
          <a:p>
            <a:pPr marL="109728" indent="0">
              <a:buNone/>
            </a:pPr>
            <a:endParaRPr lang="en-US" sz="1200" dirty="0" smtClean="0"/>
          </a:p>
          <a:p>
            <a:r>
              <a:rPr lang="en-US" sz="4000" dirty="0" smtClean="0"/>
              <a:t>Hope</a:t>
            </a:r>
          </a:p>
          <a:p>
            <a:pPr marL="109728" indent="0">
              <a:buNone/>
            </a:pPr>
            <a:endParaRPr lang="en-US" sz="1200" dirty="0" smtClean="0"/>
          </a:p>
          <a:p>
            <a:r>
              <a:rPr lang="en-US" sz="4000" dirty="0" smtClean="0"/>
              <a:t>Humility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Components of Clear Perception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233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Defensiveness  (blocks compassion)</a:t>
            </a:r>
          </a:p>
          <a:p>
            <a:endParaRPr lang="en-US" sz="1600" dirty="0" smtClean="0"/>
          </a:p>
          <a:p>
            <a:r>
              <a:rPr lang="en-US" sz="3200" dirty="0" smtClean="0"/>
              <a:t>Control  (undermines personal responsibility</a:t>
            </a:r>
          </a:p>
          <a:p>
            <a:endParaRPr lang="en-US" sz="1600" dirty="0" smtClean="0"/>
          </a:p>
          <a:p>
            <a:r>
              <a:rPr lang="en-US" sz="3200" dirty="0" smtClean="0"/>
              <a:t>Fear  (turns away from hope)</a:t>
            </a:r>
          </a:p>
          <a:p>
            <a:endParaRPr lang="en-US" sz="1600" dirty="0" smtClean="0"/>
          </a:p>
          <a:p>
            <a:r>
              <a:rPr lang="en-US" sz="3200" dirty="0" smtClean="0"/>
              <a:t>Self-centeredness (distorts reality – “me-frame”)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Opposite of Clear Perception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307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/>
          <a:lstStyle/>
          <a:p>
            <a:pPr algn="ctr"/>
            <a:r>
              <a:rPr lang="en-US" dirty="0" smtClean="0"/>
              <a:t>Choices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800600"/>
          </a:xfrm>
        </p:spPr>
        <p:txBody>
          <a:bodyPr/>
          <a:lstStyle/>
          <a:p>
            <a:r>
              <a:rPr lang="en-US" dirty="0" smtClean="0"/>
              <a:t>How well does the traditional approach to leadership fit the needs and opportunities of today’s world?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1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/>
              <a:t>Politics has become increasingly fragmented and </a:t>
            </a:r>
            <a:r>
              <a:rPr lang="en-US" dirty="0" smtClean="0"/>
              <a:t>adversarial</a:t>
            </a:r>
          </a:p>
          <a:p>
            <a:r>
              <a:rPr lang="en-US" dirty="0" smtClean="0"/>
              <a:t>There </a:t>
            </a:r>
            <a:r>
              <a:rPr lang="en-US" dirty="0"/>
              <a:t>is a lack of critical thinking and honest discussion of major issues. </a:t>
            </a:r>
          </a:p>
          <a:p>
            <a:r>
              <a:rPr lang="en-US" dirty="0" smtClean="0"/>
              <a:t>Focus is on positions not needs, concerns, or solutions  (</a:t>
            </a:r>
            <a:r>
              <a:rPr lang="en-US" dirty="0"/>
              <a:t>dueling </a:t>
            </a:r>
            <a:r>
              <a:rPr lang="en-US" dirty="0" smtClean="0"/>
              <a:t>ads/dollars/talking </a:t>
            </a:r>
            <a:r>
              <a:rPr lang="en-US" dirty="0"/>
              <a:t>points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may be impossible to discover common ground and find compromise under current conditions</a:t>
            </a:r>
            <a:r>
              <a:rPr lang="en-US" dirty="0" smtClean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Political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6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600" dirty="0"/>
              <a:t>Gallup Survey 2000 to 2012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Organizational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30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572000"/>
          </a:xfrm>
        </p:spPr>
        <p:txBody>
          <a:bodyPr>
            <a:normAutofit/>
          </a:bodyPr>
          <a:lstStyle/>
          <a:p>
            <a:pPr marL="109728" indent="0"/>
            <a:r>
              <a:rPr lang="en-US" sz="4400" dirty="0"/>
              <a:t>“Of the approximately 100 million people in America who hold full-time jobs, 30 million (30%) are engaged and inspired at work </a:t>
            </a:r>
            <a:r>
              <a:rPr lang="en-US" sz="4400" dirty="0" smtClean="0"/>
              <a:t>.”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8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“…</a:t>
            </a:r>
            <a:r>
              <a:rPr lang="en-US" dirty="0"/>
              <a:t>roughly 20 million </a:t>
            </a:r>
            <a:r>
              <a:rPr lang="en-US" b="1" dirty="0"/>
              <a:t>(20%) employees … are actively disengaged</a:t>
            </a:r>
            <a:r>
              <a:rPr lang="en-US" dirty="0"/>
              <a:t>. These employees roam the halls spreading discontent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77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>“…</a:t>
            </a:r>
            <a:r>
              <a:rPr lang="en-US" dirty="0"/>
              <a:t>The other 50 million </a:t>
            </a:r>
            <a:r>
              <a:rPr lang="en-US" b="1" dirty="0"/>
              <a:t>(50%) American workers are not engaged.</a:t>
            </a:r>
            <a:r>
              <a:rPr lang="en-US" dirty="0"/>
              <a:t> They’re just kind of present, but not inspired by their work or their managers.”</a:t>
            </a:r>
          </a:p>
        </p:txBody>
      </p:sp>
    </p:spTree>
    <p:extLst>
      <p:ext uri="{BB962C8B-B14F-4D97-AF65-F5344CB8AC3E}">
        <p14:creationId xmlns:p14="http://schemas.microsoft.com/office/powerpoint/2010/main" val="2251086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6796</TotalTime>
  <Words>903</Words>
  <Application>Microsoft Office PowerPoint</Application>
  <PresentationFormat>On-screen Show (4:3)</PresentationFormat>
  <Paragraphs>189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Concourse</vt:lpstr>
      <vt:lpstr>Effective Leadership over the Long-Term:</vt:lpstr>
      <vt:lpstr>Hard Times Cafe</vt:lpstr>
      <vt:lpstr>Leadership without Authority</vt:lpstr>
      <vt:lpstr>How well does the traditional approach to leadership fit the needs and opportunities of today’s world?</vt:lpstr>
      <vt:lpstr>Political Leadership</vt:lpstr>
      <vt:lpstr>Organizational Leadership</vt:lpstr>
      <vt:lpstr>“Of the approximately 100 million people in America who hold full-time jobs, 30 million (30%) are engaged and inspired at work .” </vt:lpstr>
      <vt:lpstr>“…roughly 20 million (20%) employees … are actively disengaged. These employees roam the halls spreading discontent.”</vt:lpstr>
      <vt:lpstr>“…The other 50 million (50%) American workers are not engaged. They’re just kind of present, but not inspired by their work or their managers.”</vt:lpstr>
      <vt:lpstr>“…Seven in 10 American workers are “not engaged” or “actively disengaged” in their work, meaning they are emotionally disconnected from their workplaces and less likely to be productive.” </vt:lpstr>
      <vt:lpstr>"If you don't like your job,        …you just go in there every day and do it really half-assed.   That's the American way.“  -Homer Simpson</vt:lpstr>
      <vt:lpstr>“… having too few engaged employees means our workplaces are less safe, employees have more quality defects, and disengagement is driving up the country’s healthcare costs.”</vt:lpstr>
      <vt:lpstr>“U.S. Gallup puts the price tag of active disengagement at up to $550 billion in lost economic activity each year.   And even if America's unsatisfied workers have fulfilling home and social lives, boredom at the job means long days for everybody.”</vt:lpstr>
      <vt:lpstr>Traditional models of leadership tend to be based on assumptions that humans are naturally competitive and aggressive and only a few gifted people are qualified to lead.</vt:lpstr>
      <vt:lpstr>There are good reasons to question these assumptions</vt:lpstr>
      <vt:lpstr>Extremes of Ineffective Leadership</vt:lpstr>
      <vt:lpstr>The Golden Mean of Leadership</vt:lpstr>
      <vt:lpstr>Hypothesis #1:</vt:lpstr>
      <vt:lpstr>Inclusion and Connection</vt:lpstr>
      <vt:lpstr>Hypothesis #2</vt:lpstr>
      <vt:lpstr>Inclusion and Connection essentially involves seeing clearly with an open heart.</vt:lpstr>
      <vt:lpstr>See Clearly ..……Open Heart</vt:lpstr>
      <vt:lpstr>How Do We Do That?</vt:lpstr>
      <vt:lpstr>Balance takes us out of crisis mode</vt:lpstr>
      <vt:lpstr>PowerPoint Presentation</vt:lpstr>
      <vt:lpstr>Effects of Stress and Tension</vt:lpstr>
      <vt:lpstr>Physical, Mental and Emotional Balance involve:</vt:lpstr>
      <vt:lpstr>How to Restore and Maintain Physical and Mental Balance</vt:lpstr>
      <vt:lpstr>Understanding Emotion</vt:lpstr>
      <vt:lpstr>Understanding Emotion (cont.)</vt:lpstr>
      <vt:lpstr>Balance allows us to see a larger picture more clearly</vt:lpstr>
      <vt:lpstr>Clear Perception is Shared Perception</vt:lpstr>
      <vt:lpstr>How We Limit Perception</vt:lpstr>
      <vt:lpstr>Obstacles to Clear Perception</vt:lpstr>
      <vt:lpstr>Components of Clear Perception</vt:lpstr>
      <vt:lpstr>Opposite of Clear Perception</vt:lpstr>
      <vt:lpstr>Choices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Leadership over the Long-Term:</dc:title>
  <dc:creator>User</dc:creator>
  <cp:lastModifiedBy>User</cp:lastModifiedBy>
  <cp:revision>71</cp:revision>
  <cp:lastPrinted>2014-05-27T14:26:35Z</cp:lastPrinted>
  <dcterms:created xsi:type="dcterms:W3CDTF">2014-04-24T18:19:37Z</dcterms:created>
  <dcterms:modified xsi:type="dcterms:W3CDTF">2014-05-29T02:08:12Z</dcterms:modified>
</cp:coreProperties>
</file>