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70" r:id="rId3"/>
    <p:sldId id="260" r:id="rId4"/>
    <p:sldId id="265" r:id="rId5"/>
    <p:sldId id="268" r:id="rId6"/>
    <p:sldId id="272" r:id="rId7"/>
    <p:sldId id="271" r:id="rId8"/>
    <p:sldId id="273" r:id="rId9"/>
    <p:sldId id="267" r:id="rId10"/>
    <p:sldId id="269" r:id="rId11"/>
    <p:sldId id="276" r:id="rId12"/>
    <p:sldId id="275" r:id="rId13"/>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693"/>
          </a:xfrm>
          <a:prstGeom prst="rect">
            <a:avLst/>
          </a:prstGeom>
        </p:spPr>
        <p:txBody>
          <a:bodyPr vert="horz" lIns="91440" tIns="45720" rIns="91440" bIns="45720" rtlCol="0"/>
          <a:lstStyle>
            <a:lvl1pPr algn="r">
              <a:defRPr sz="1200"/>
            </a:lvl1pPr>
          </a:lstStyle>
          <a:p>
            <a:fld id="{43291F65-4839-4E44-8861-7E96DAAA6FAE}" type="datetimeFigureOut">
              <a:rPr lang="en-US" smtClean="0"/>
              <a:t>9/25/2017</a:t>
            </a:fld>
            <a:endParaRPr lang="en-US"/>
          </a:p>
        </p:txBody>
      </p:sp>
      <p:sp>
        <p:nvSpPr>
          <p:cNvPr id="4" name="Footer Placeholder 3"/>
          <p:cNvSpPr>
            <a:spLocks noGrp="1"/>
          </p:cNvSpPr>
          <p:nvPr>
            <p:ph type="ftr" sz="quarter" idx="2"/>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3"/>
            <a:ext cx="2971800" cy="465693"/>
          </a:xfrm>
          <a:prstGeom prst="rect">
            <a:avLst/>
          </a:prstGeom>
        </p:spPr>
        <p:txBody>
          <a:bodyPr vert="horz" lIns="91440" tIns="45720" rIns="91440" bIns="45720" rtlCol="0" anchor="b"/>
          <a:lstStyle>
            <a:lvl1pPr algn="r">
              <a:defRPr sz="1200"/>
            </a:lvl1pPr>
          </a:lstStyle>
          <a:p>
            <a:fld id="{360884DB-4C51-447D-8225-1E7890F71385}" type="slidenum">
              <a:rPr lang="en-US" smtClean="0"/>
              <a:t>‹#›</a:t>
            </a:fld>
            <a:endParaRPr lang="en-US"/>
          </a:p>
        </p:txBody>
      </p:sp>
    </p:spTree>
    <p:extLst>
      <p:ext uri="{BB962C8B-B14F-4D97-AF65-F5344CB8AC3E}">
        <p14:creationId xmlns:p14="http://schemas.microsoft.com/office/powerpoint/2010/main" val="20355435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5B6963-A476-4218-902F-087A1FFD1809}" type="datetimeFigureOut">
              <a:rPr lang="en-US" smtClean="0"/>
              <a:t>9/25/2017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027CEA-BD99-48FD-A7FD-297BFE03E71C}" type="slidenum">
              <a:rPr lang="en-US" smtClean="0"/>
              <a:t>‹#›</a:t>
            </a:fld>
            <a:endParaRPr lang="en-US"/>
          </a:p>
        </p:txBody>
      </p:sp>
    </p:spTree>
    <p:extLst>
      <p:ext uri="{BB962C8B-B14F-4D97-AF65-F5344CB8AC3E}">
        <p14:creationId xmlns:p14="http://schemas.microsoft.com/office/powerpoint/2010/main" val="3015064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5B6963-A476-4218-902F-087A1FFD1809}" type="datetimeFigureOut">
              <a:rPr lang="en-US" smtClean="0"/>
              <a:t>9/25/2017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027CEA-BD99-48FD-A7FD-297BFE03E71C}" type="slidenum">
              <a:rPr lang="en-US" smtClean="0"/>
              <a:t>‹#›</a:t>
            </a:fld>
            <a:endParaRPr lang="en-US"/>
          </a:p>
        </p:txBody>
      </p:sp>
    </p:spTree>
    <p:extLst>
      <p:ext uri="{BB962C8B-B14F-4D97-AF65-F5344CB8AC3E}">
        <p14:creationId xmlns:p14="http://schemas.microsoft.com/office/powerpoint/2010/main" val="4046932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5B6963-A476-4218-902F-087A1FFD1809}" type="datetimeFigureOut">
              <a:rPr lang="en-US" smtClean="0"/>
              <a:t>9/25/2017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027CEA-BD99-48FD-A7FD-297BFE03E71C}" type="slidenum">
              <a:rPr lang="en-US" smtClean="0"/>
              <a:t>‹#›</a:t>
            </a:fld>
            <a:endParaRPr lang="en-US"/>
          </a:p>
        </p:txBody>
      </p:sp>
    </p:spTree>
    <p:extLst>
      <p:ext uri="{BB962C8B-B14F-4D97-AF65-F5344CB8AC3E}">
        <p14:creationId xmlns:p14="http://schemas.microsoft.com/office/powerpoint/2010/main" val="2349378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5B6963-A476-4218-902F-087A1FFD1809}" type="datetimeFigureOut">
              <a:rPr lang="en-US" smtClean="0"/>
              <a:t>9/25/2017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027CEA-BD99-48FD-A7FD-297BFE03E71C}" type="slidenum">
              <a:rPr lang="en-US" smtClean="0"/>
              <a:t>‹#›</a:t>
            </a:fld>
            <a:endParaRPr lang="en-US"/>
          </a:p>
        </p:txBody>
      </p:sp>
    </p:spTree>
    <p:extLst>
      <p:ext uri="{BB962C8B-B14F-4D97-AF65-F5344CB8AC3E}">
        <p14:creationId xmlns:p14="http://schemas.microsoft.com/office/powerpoint/2010/main" val="300032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5B6963-A476-4218-902F-087A1FFD1809}" type="datetimeFigureOut">
              <a:rPr lang="en-US" smtClean="0"/>
              <a:t>9/25/2017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027CEA-BD99-48FD-A7FD-297BFE03E71C}" type="slidenum">
              <a:rPr lang="en-US" smtClean="0"/>
              <a:t>‹#›</a:t>
            </a:fld>
            <a:endParaRPr lang="en-US"/>
          </a:p>
        </p:txBody>
      </p:sp>
    </p:spTree>
    <p:extLst>
      <p:ext uri="{BB962C8B-B14F-4D97-AF65-F5344CB8AC3E}">
        <p14:creationId xmlns:p14="http://schemas.microsoft.com/office/powerpoint/2010/main" val="4145423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5B6963-A476-4218-902F-087A1FFD1809}" type="datetimeFigureOut">
              <a:rPr lang="en-US" smtClean="0"/>
              <a:t>9/25/2017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027CEA-BD99-48FD-A7FD-297BFE03E71C}" type="slidenum">
              <a:rPr lang="en-US" smtClean="0"/>
              <a:t>‹#›</a:t>
            </a:fld>
            <a:endParaRPr lang="en-US"/>
          </a:p>
        </p:txBody>
      </p:sp>
    </p:spTree>
    <p:extLst>
      <p:ext uri="{BB962C8B-B14F-4D97-AF65-F5344CB8AC3E}">
        <p14:creationId xmlns:p14="http://schemas.microsoft.com/office/powerpoint/2010/main" val="4206127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5B6963-A476-4218-902F-087A1FFD1809}" type="datetimeFigureOut">
              <a:rPr lang="en-US" smtClean="0"/>
              <a:t>9/25/2017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027CEA-BD99-48FD-A7FD-297BFE03E71C}" type="slidenum">
              <a:rPr lang="en-US" smtClean="0"/>
              <a:t>‹#›</a:t>
            </a:fld>
            <a:endParaRPr lang="en-US"/>
          </a:p>
        </p:txBody>
      </p:sp>
    </p:spTree>
    <p:extLst>
      <p:ext uri="{BB962C8B-B14F-4D97-AF65-F5344CB8AC3E}">
        <p14:creationId xmlns:p14="http://schemas.microsoft.com/office/powerpoint/2010/main" val="1681756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5B6963-A476-4218-902F-087A1FFD1809}" type="datetimeFigureOut">
              <a:rPr lang="en-US" smtClean="0"/>
              <a:t>9/25/2017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027CEA-BD99-48FD-A7FD-297BFE03E71C}" type="slidenum">
              <a:rPr lang="en-US" smtClean="0"/>
              <a:t>‹#›</a:t>
            </a:fld>
            <a:endParaRPr lang="en-US"/>
          </a:p>
        </p:txBody>
      </p:sp>
    </p:spTree>
    <p:extLst>
      <p:ext uri="{BB962C8B-B14F-4D97-AF65-F5344CB8AC3E}">
        <p14:creationId xmlns:p14="http://schemas.microsoft.com/office/powerpoint/2010/main" val="1841742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5B6963-A476-4218-902F-087A1FFD1809}" type="datetimeFigureOut">
              <a:rPr lang="en-US" smtClean="0"/>
              <a:t>9/25/2017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027CEA-BD99-48FD-A7FD-297BFE03E71C}" type="slidenum">
              <a:rPr lang="en-US" smtClean="0"/>
              <a:t>‹#›</a:t>
            </a:fld>
            <a:endParaRPr lang="en-US"/>
          </a:p>
        </p:txBody>
      </p:sp>
    </p:spTree>
    <p:extLst>
      <p:ext uri="{BB962C8B-B14F-4D97-AF65-F5344CB8AC3E}">
        <p14:creationId xmlns:p14="http://schemas.microsoft.com/office/powerpoint/2010/main" val="1152561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5B6963-A476-4218-902F-087A1FFD1809}" type="datetimeFigureOut">
              <a:rPr lang="en-US" smtClean="0"/>
              <a:t>9/25/2017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027CEA-BD99-48FD-A7FD-297BFE03E71C}" type="slidenum">
              <a:rPr lang="en-US" smtClean="0"/>
              <a:t>‹#›</a:t>
            </a:fld>
            <a:endParaRPr lang="en-US"/>
          </a:p>
        </p:txBody>
      </p:sp>
    </p:spTree>
    <p:extLst>
      <p:ext uri="{BB962C8B-B14F-4D97-AF65-F5344CB8AC3E}">
        <p14:creationId xmlns:p14="http://schemas.microsoft.com/office/powerpoint/2010/main" val="2129393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5B6963-A476-4218-902F-087A1FFD1809}" type="datetimeFigureOut">
              <a:rPr lang="en-US" smtClean="0"/>
              <a:t>9/25/2017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027CEA-BD99-48FD-A7FD-297BFE03E71C}" type="slidenum">
              <a:rPr lang="en-US" smtClean="0"/>
              <a:t>‹#›</a:t>
            </a:fld>
            <a:endParaRPr lang="en-US"/>
          </a:p>
        </p:txBody>
      </p:sp>
    </p:spTree>
    <p:extLst>
      <p:ext uri="{BB962C8B-B14F-4D97-AF65-F5344CB8AC3E}">
        <p14:creationId xmlns:p14="http://schemas.microsoft.com/office/powerpoint/2010/main" val="1070480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5B6963-A476-4218-902F-087A1FFD1809}" type="datetimeFigureOut">
              <a:rPr lang="en-US" smtClean="0"/>
              <a:t>9/25/2017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027CEA-BD99-48FD-A7FD-297BFE03E71C}" type="slidenum">
              <a:rPr lang="en-US" smtClean="0"/>
              <a:t>‹#›</a:t>
            </a:fld>
            <a:endParaRPr lang="en-US"/>
          </a:p>
        </p:txBody>
      </p:sp>
    </p:spTree>
    <p:extLst>
      <p:ext uri="{BB962C8B-B14F-4D97-AF65-F5344CB8AC3E}">
        <p14:creationId xmlns:p14="http://schemas.microsoft.com/office/powerpoint/2010/main" val="2999593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www.bobvanoosterhout.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57200"/>
            <a:ext cx="8686800" cy="2590800"/>
          </a:xfrm>
        </p:spPr>
        <p:txBody>
          <a:bodyPr>
            <a:normAutofit/>
          </a:bodyPr>
          <a:lstStyle/>
          <a:p>
            <a:r>
              <a:rPr lang="en-US" sz="5400" b="1" dirty="0"/>
              <a:t>Recognizing and Responding to Fear-Based Thinking</a:t>
            </a:r>
          </a:p>
        </p:txBody>
      </p:sp>
      <p:sp>
        <p:nvSpPr>
          <p:cNvPr id="3" name="Subtitle 2"/>
          <p:cNvSpPr>
            <a:spLocks noGrp="1"/>
          </p:cNvSpPr>
          <p:nvPr>
            <p:ph type="subTitle" idx="1"/>
          </p:nvPr>
        </p:nvSpPr>
        <p:spPr>
          <a:xfrm>
            <a:off x="1371600" y="3886200"/>
            <a:ext cx="6400800" cy="2286000"/>
          </a:xfrm>
        </p:spPr>
        <p:txBody>
          <a:bodyPr>
            <a:normAutofit fontScale="92500" lnSpcReduction="20000"/>
          </a:bodyPr>
          <a:lstStyle/>
          <a:p>
            <a:r>
              <a:rPr lang="en-US" dirty="0" smtClean="0"/>
              <a:t>Center for Teaching Excellence</a:t>
            </a:r>
          </a:p>
          <a:p>
            <a:r>
              <a:rPr lang="en-US" dirty="0" smtClean="0"/>
              <a:t>September 26, 2017</a:t>
            </a:r>
          </a:p>
          <a:p>
            <a:r>
              <a:rPr lang="en-US" dirty="0" smtClean="0"/>
              <a:t>Bob Van Oosterhout MA, LLP, LMSW</a:t>
            </a:r>
          </a:p>
          <a:p>
            <a:r>
              <a:rPr lang="en-US" dirty="0" smtClean="0"/>
              <a:t>Bringtruthtofear.org</a:t>
            </a:r>
          </a:p>
          <a:p>
            <a:r>
              <a:rPr lang="en-US" dirty="0"/>
              <a:t>Bringtruthtofear@gmail.com</a:t>
            </a:r>
          </a:p>
          <a:p>
            <a:endParaRPr lang="en-US" dirty="0" smtClean="0"/>
          </a:p>
          <a:p>
            <a:endParaRPr lang="en-US" dirty="0" smtClean="0"/>
          </a:p>
        </p:txBody>
      </p:sp>
    </p:spTree>
    <p:extLst>
      <p:ext uri="{BB962C8B-B14F-4D97-AF65-F5344CB8AC3E}">
        <p14:creationId xmlns:p14="http://schemas.microsoft.com/office/powerpoint/2010/main" val="22874503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Sources of Fear-Based Thinking</a:t>
            </a:r>
            <a:endParaRPr lang="en-US" b="1" dirty="0"/>
          </a:p>
        </p:txBody>
      </p:sp>
      <p:sp>
        <p:nvSpPr>
          <p:cNvPr id="3" name="Content Placeholder 2"/>
          <p:cNvSpPr>
            <a:spLocks noGrp="1"/>
          </p:cNvSpPr>
          <p:nvPr>
            <p:ph idx="1"/>
          </p:nvPr>
        </p:nvSpPr>
        <p:spPr>
          <a:xfrm>
            <a:off x="457200" y="1828800"/>
            <a:ext cx="8229600" cy="4297363"/>
          </a:xfrm>
        </p:spPr>
        <p:txBody>
          <a:bodyPr>
            <a:normAutofit/>
          </a:bodyPr>
          <a:lstStyle/>
          <a:p>
            <a:pPr marL="0" indent="0" algn="ctr">
              <a:buNone/>
            </a:pPr>
            <a:r>
              <a:rPr lang="en-US" dirty="0" smtClean="0"/>
              <a:t>Media, Entertainment, Popular Culture</a:t>
            </a:r>
          </a:p>
          <a:p>
            <a:pPr marL="0" indent="0" algn="ctr">
              <a:buNone/>
            </a:pPr>
            <a:r>
              <a:rPr lang="en-US" dirty="0" smtClean="0"/>
              <a:t>Political Propaganda</a:t>
            </a:r>
          </a:p>
          <a:p>
            <a:pPr marL="0" indent="0" algn="ctr">
              <a:buNone/>
            </a:pPr>
            <a:r>
              <a:rPr lang="en-US" dirty="0"/>
              <a:t>Stress and </a:t>
            </a:r>
            <a:r>
              <a:rPr lang="en-US" dirty="0" smtClean="0"/>
              <a:t>exhaustion</a:t>
            </a:r>
          </a:p>
          <a:p>
            <a:pPr marL="0" indent="0" algn="ctr">
              <a:buNone/>
            </a:pPr>
            <a:r>
              <a:rPr lang="en-US" dirty="0" smtClean="0"/>
              <a:t>Cultural Messages</a:t>
            </a:r>
            <a:endParaRPr lang="en-US" dirty="0"/>
          </a:p>
          <a:p>
            <a:pPr marL="0" indent="0" algn="ctr">
              <a:buNone/>
            </a:pPr>
            <a:r>
              <a:rPr lang="en-US" dirty="0" smtClean="0"/>
              <a:t>Trauma</a:t>
            </a:r>
          </a:p>
          <a:p>
            <a:pPr marL="0" indent="0" algn="ctr">
              <a:buNone/>
            </a:pPr>
            <a:r>
              <a:rPr lang="en-US" dirty="0"/>
              <a:t>Habit</a:t>
            </a:r>
          </a:p>
          <a:p>
            <a:pPr algn="ctr"/>
            <a:endParaRPr lang="en-US" dirty="0" smtClean="0"/>
          </a:p>
          <a:p>
            <a:endParaRPr lang="en-US" dirty="0"/>
          </a:p>
        </p:txBody>
      </p:sp>
    </p:spTree>
    <p:extLst>
      <p:ext uri="{BB962C8B-B14F-4D97-AF65-F5344CB8AC3E}">
        <p14:creationId xmlns:p14="http://schemas.microsoft.com/office/powerpoint/2010/main" val="651653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r>
              <a:rPr lang="en-US" b="1" dirty="0" smtClean="0"/>
              <a:t>Recognizing Fear-Based Thinking</a:t>
            </a:r>
            <a:endParaRPr lang="en-US" b="1" dirty="0"/>
          </a:p>
        </p:txBody>
      </p:sp>
      <p:sp>
        <p:nvSpPr>
          <p:cNvPr id="3" name="Content Placeholder 2"/>
          <p:cNvSpPr>
            <a:spLocks noGrp="1"/>
          </p:cNvSpPr>
          <p:nvPr>
            <p:ph sz="half" idx="1"/>
          </p:nvPr>
        </p:nvSpPr>
        <p:spPr>
          <a:xfrm>
            <a:off x="76200" y="1066800"/>
            <a:ext cx="4419600" cy="5562600"/>
          </a:xfrm>
        </p:spPr>
        <p:txBody>
          <a:bodyPr>
            <a:normAutofit fontScale="92500" lnSpcReduction="20000"/>
          </a:bodyPr>
          <a:lstStyle/>
          <a:p>
            <a:r>
              <a:rPr lang="en-US" dirty="0" smtClean="0"/>
              <a:t>Propose solutions without fully understanding problems &amp; concerns &amp; implications</a:t>
            </a:r>
          </a:p>
          <a:p>
            <a:r>
              <a:rPr lang="en-US" dirty="0" smtClean="0"/>
              <a:t>Certainty</a:t>
            </a:r>
            <a:r>
              <a:rPr lang="en-US" dirty="0"/>
              <a:t>, Rigidity, </a:t>
            </a:r>
            <a:endParaRPr lang="en-US" dirty="0" smtClean="0"/>
          </a:p>
          <a:p>
            <a:r>
              <a:rPr lang="en-US" dirty="0"/>
              <a:t>Fixed Opinions &amp; </a:t>
            </a:r>
            <a:r>
              <a:rPr lang="en-US" dirty="0" smtClean="0"/>
              <a:t>Attitudes</a:t>
            </a:r>
          </a:p>
          <a:p>
            <a:r>
              <a:rPr lang="en-US" dirty="0"/>
              <a:t>Solutions are “the only choice</a:t>
            </a:r>
            <a:r>
              <a:rPr lang="en-US" dirty="0" smtClean="0"/>
              <a:t>”</a:t>
            </a:r>
          </a:p>
          <a:p>
            <a:r>
              <a:rPr lang="en-US" dirty="0"/>
              <a:t>Disregard other </a:t>
            </a:r>
            <a:r>
              <a:rPr lang="en-US" dirty="0" smtClean="0"/>
              <a:t>perspectives</a:t>
            </a:r>
            <a:endParaRPr lang="en-US" dirty="0"/>
          </a:p>
          <a:p>
            <a:r>
              <a:rPr lang="en-US" dirty="0" smtClean="0"/>
              <a:t>Suspicious of Unknown</a:t>
            </a:r>
            <a:endParaRPr lang="en-US" dirty="0"/>
          </a:p>
          <a:p>
            <a:r>
              <a:rPr lang="en-US" dirty="0" smtClean="0"/>
              <a:t>Focus on Risk and Danger</a:t>
            </a:r>
          </a:p>
          <a:p>
            <a:r>
              <a:rPr lang="en-US" dirty="0"/>
              <a:t>Sense of immediacy for long-term </a:t>
            </a:r>
            <a:r>
              <a:rPr lang="en-US" dirty="0" smtClean="0"/>
              <a:t>concerns</a:t>
            </a:r>
          </a:p>
          <a:p>
            <a:r>
              <a:rPr lang="en-US" dirty="0"/>
              <a:t>Exclusive &amp; </a:t>
            </a:r>
            <a:r>
              <a:rPr lang="en-US" dirty="0" smtClean="0"/>
              <a:t>Isolated</a:t>
            </a:r>
          </a:p>
          <a:p>
            <a:r>
              <a:rPr lang="en-US" dirty="0"/>
              <a:t>Impatience, Intolerance</a:t>
            </a:r>
          </a:p>
          <a:p>
            <a:endParaRPr lang="en-US" dirty="0"/>
          </a:p>
        </p:txBody>
      </p:sp>
      <p:sp>
        <p:nvSpPr>
          <p:cNvPr id="4" name="Content Placeholder 3"/>
          <p:cNvSpPr>
            <a:spLocks noGrp="1"/>
          </p:cNvSpPr>
          <p:nvPr>
            <p:ph sz="half" idx="2"/>
          </p:nvPr>
        </p:nvSpPr>
        <p:spPr>
          <a:xfrm>
            <a:off x="4648200" y="1143000"/>
            <a:ext cx="4419600" cy="5562600"/>
          </a:xfrm>
        </p:spPr>
        <p:txBody>
          <a:bodyPr>
            <a:normAutofit fontScale="92500" lnSpcReduction="20000"/>
          </a:bodyPr>
          <a:lstStyle/>
          <a:p>
            <a:r>
              <a:rPr lang="en-US" dirty="0"/>
              <a:t>Self-centered, Self-righteous</a:t>
            </a:r>
          </a:p>
          <a:p>
            <a:r>
              <a:rPr lang="en-US" dirty="0" smtClean="0"/>
              <a:t>Fear </a:t>
            </a:r>
            <a:r>
              <a:rPr lang="en-US" dirty="0"/>
              <a:t>inducing words &amp; images that don’t provide relevant new information </a:t>
            </a:r>
          </a:p>
          <a:p>
            <a:r>
              <a:rPr lang="en-US" dirty="0" smtClean="0"/>
              <a:t>Put </a:t>
            </a:r>
            <a:r>
              <a:rPr lang="en-US" dirty="0"/>
              <a:t>People/Ideas in Broad </a:t>
            </a:r>
            <a:r>
              <a:rPr lang="en-US" dirty="0" smtClean="0"/>
              <a:t>Dead-end Categories</a:t>
            </a:r>
            <a:endParaRPr lang="en-US" dirty="0"/>
          </a:p>
          <a:p>
            <a:r>
              <a:rPr lang="en-US" dirty="0" smtClean="0"/>
              <a:t>Either/Or  Right/Wrong For/Against</a:t>
            </a:r>
            <a:endParaRPr lang="en-US" dirty="0"/>
          </a:p>
          <a:p>
            <a:r>
              <a:rPr lang="en-US" dirty="0" smtClean="0"/>
              <a:t>Seek </a:t>
            </a:r>
            <a:r>
              <a:rPr lang="en-US" dirty="0"/>
              <a:t>power &amp; control over perceived threats</a:t>
            </a:r>
          </a:p>
          <a:p>
            <a:r>
              <a:rPr lang="en-US" dirty="0"/>
              <a:t>Attack, diversion or dismissal when </a:t>
            </a:r>
            <a:r>
              <a:rPr lang="en-US" dirty="0" smtClean="0"/>
              <a:t>questioned</a:t>
            </a:r>
          </a:p>
          <a:p>
            <a:r>
              <a:rPr lang="en-US" dirty="0"/>
              <a:t>Blame, </a:t>
            </a:r>
            <a:r>
              <a:rPr lang="en-US" dirty="0" smtClean="0"/>
              <a:t>Put-downs, Harsh Judgment</a:t>
            </a:r>
          </a:p>
          <a:p>
            <a:r>
              <a:rPr lang="en-US" dirty="0"/>
              <a:t>Restrict or limit input</a:t>
            </a:r>
          </a:p>
          <a:p>
            <a:endParaRPr lang="en-US" dirty="0" smtClean="0"/>
          </a:p>
          <a:p>
            <a:endParaRPr lang="en-US" dirty="0" smtClean="0"/>
          </a:p>
          <a:p>
            <a:endParaRPr lang="en-US" dirty="0"/>
          </a:p>
        </p:txBody>
      </p:sp>
    </p:spTree>
    <p:extLst>
      <p:ext uri="{BB962C8B-B14F-4D97-AF65-F5344CB8AC3E}">
        <p14:creationId xmlns:p14="http://schemas.microsoft.com/office/powerpoint/2010/main" val="3199799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6200"/>
            <a:ext cx="9067800" cy="609600"/>
          </a:xfrm>
        </p:spPr>
        <p:txBody>
          <a:bodyPr>
            <a:normAutofit fontScale="90000"/>
          </a:bodyPr>
          <a:lstStyle/>
          <a:p>
            <a:r>
              <a:rPr lang="en-US" b="1" dirty="0" smtClean="0"/>
              <a:t>Transform </a:t>
            </a:r>
            <a:r>
              <a:rPr lang="en-US" sz="4900" b="1" dirty="0" smtClean="0"/>
              <a:t>Fear </a:t>
            </a:r>
            <a:r>
              <a:rPr lang="en-US" b="1" dirty="0" smtClean="0"/>
              <a:t>into Caution and Concern</a:t>
            </a:r>
            <a:endParaRPr lang="en-US" b="1" dirty="0"/>
          </a:p>
        </p:txBody>
      </p:sp>
      <p:sp>
        <p:nvSpPr>
          <p:cNvPr id="5" name="Content Placeholder 4"/>
          <p:cNvSpPr>
            <a:spLocks noGrp="1"/>
          </p:cNvSpPr>
          <p:nvPr>
            <p:ph idx="1"/>
          </p:nvPr>
        </p:nvSpPr>
        <p:spPr>
          <a:xfrm>
            <a:off x="0" y="1066800"/>
            <a:ext cx="9144000" cy="5791200"/>
          </a:xfrm>
        </p:spPr>
        <p:txBody>
          <a:bodyPr>
            <a:normAutofit lnSpcReduction="10000"/>
          </a:bodyPr>
          <a:lstStyle/>
          <a:p>
            <a:pPr marL="0" indent="0" algn="ctr">
              <a:buNone/>
            </a:pPr>
            <a:r>
              <a:rPr lang="en-US" b="1" i="1" dirty="0" smtClean="0"/>
              <a:t>Balance – Stop Buildup of Tension</a:t>
            </a:r>
          </a:p>
          <a:p>
            <a:pPr marL="0" indent="0" algn="ctr">
              <a:buNone/>
            </a:pPr>
            <a:r>
              <a:rPr lang="en-US" sz="2400" dirty="0" smtClean="0"/>
              <a:t>Natural Rhythmic Breathing, Thought Re-Focusing Grounding, Meditation </a:t>
            </a:r>
            <a:r>
              <a:rPr lang="en-US" sz="2400" i="1" dirty="0" smtClean="0"/>
              <a:t>(videos at </a:t>
            </a:r>
            <a:r>
              <a:rPr lang="en-US" sz="2400" i="1" dirty="0" smtClean="0">
                <a:hlinkClick r:id="rId2"/>
              </a:rPr>
              <a:t>www.bobvanoosterhout.com</a:t>
            </a:r>
            <a:r>
              <a:rPr lang="en-US" sz="2400" i="1" dirty="0" smtClean="0"/>
              <a:t>)</a:t>
            </a:r>
          </a:p>
          <a:p>
            <a:pPr marL="0" indent="0" algn="ctr">
              <a:buNone/>
            </a:pPr>
            <a:endParaRPr lang="en-US" sz="800" i="1" dirty="0" smtClean="0"/>
          </a:p>
          <a:p>
            <a:pPr marL="0" indent="0" algn="ctr">
              <a:buNone/>
            </a:pPr>
            <a:r>
              <a:rPr lang="en-US" b="1" i="1" dirty="0" smtClean="0"/>
              <a:t>Accept – Remove Obstacles</a:t>
            </a:r>
          </a:p>
          <a:p>
            <a:pPr marL="0" indent="0" algn="ctr">
              <a:buNone/>
            </a:pPr>
            <a:r>
              <a:rPr lang="en-US" sz="2400" i="1" dirty="0" smtClean="0"/>
              <a:t> </a:t>
            </a:r>
            <a:r>
              <a:rPr lang="en-US" sz="2400" dirty="0" smtClean="0"/>
              <a:t>Acknowledge situation without blame, judgment or “should”   </a:t>
            </a:r>
          </a:p>
          <a:p>
            <a:pPr marL="0" indent="0" algn="ctr">
              <a:buNone/>
            </a:pPr>
            <a:r>
              <a:rPr lang="en-US" sz="2400" dirty="0" smtClean="0"/>
              <a:t>Recognize that there is a problem and focus on understanding it </a:t>
            </a:r>
          </a:p>
          <a:p>
            <a:pPr marL="0" indent="0" algn="ctr">
              <a:buNone/>
            </a:pPr>
            <a:r>
              <a:rPr lang="en-US" sz="2400" dirty="0" smtClean="0"/>
              <a:t>Recognizing the essential dignity of each person</a:t>
            </a:r>
          </a:p>
          <a:p>
            <a:pPr marL="0" indent="0" algn="ctr">
              <a:buNone/>
            </a:pPr>
            <a:r>
              <a:rPr lang="en-US" sz="2400" dirty="0" smtClean="0"/>
              <a:t>Realize their current views and beliefs make perfect sense to them based on their history and experience</a:t>
            </a:r>
          </a:p>
          <a:p>
            <a:pPr marL="0" indent="0" algn="ctr">
              <a:buNone/>
            </a:pPr>
            <a:endParaRPr lang="en-US" sz="800" dirty="0" smtClean="0"/>
          </a:p>
          <a:p>
            <a:pPr marL="0" indent="0" algn="ctr">
              <a:buNone/>
            </a:pPr>
            <a:r>
              <a:rPr lang="en-US" b="1" i="1" dirty="0" smtClean="0"/>
              <a:t>Clarify – Ask Questions</a:t>
            </a:r>
          </a:p>
          <a:p>
            <a:pPr marL="0" indent="0" algn="ctr">
              <a:buNone/>
            </a:pPr>
            <a:r>
              <a:rPr lang="en-US" sz="2400" dirty="0" smtClean="0"/>
              <a:t>Understand Problems, Concerns,  Contributing Factors?</a:t>
            </a:r>
          </a:p>
          <a:p>
            <a:pPr marL="0" indent="0" algn="ctr">
              <a:buNone/>
            </a:pPr>
            <a:r>
              <a:rPr lang="en-US" sz="2400" dirty="0"/>
              <a:t>History, Implications, Related Issues, Other </a:t>
            </a:r>
            <a:r>
              <a:rPr lang="en-US" sz="2400" dirty="0" smtClean="0"/>
              <a:t>Perspectives</a:t>
            </a:r>
          </a:p>
          <a:p>
            <a:pPr marL="0" indent="0" algn="ctr">
              <a:buNone/>
            </a:pPr>
            <a:r>
              <a:rPr lang="en-US" sz="2400" dirty="0"/>
              <a:t>Likely effects on all </a:t>
            </a:r>
            <a:r>
              <a:rPr lang="en-US" sz="2400" dirty="0" smtClean="0"/>
              <a:t>involved</a:t>
            </a:r>
            <a:endParaRPr lang="en-US" sz="2400" i="1" dirty="0" smtClean="0"/>
          </a:p>
          <a:p>
            <a:pPr marL="0" indent="0" algn="ctr">
              <a:buNone/>
            </a:pPr>
            <a:endParaRPr lang="en-US" sz="2400" i="1" dirty="0" smtClean="0"/>
          </a:p>
          <a:p>
            <a:pPr marL="0" indent="0" algn="ctr">
              <a:buNone/>
            </a:pPr>
            <a:endParaRPr lang="en-US" sz="2400" i="1" dirty="0"/>
          </a:p>
        </p:txBody>
      </p:sp>
      <p:sp>
        <p:nvSpPr>
          <p:cNvPr id="6" name="Content Placeholder 5"/>
          <p:cNvSpPr>
            <a:spLocks noGrp="1"/>
          </p:cNvSpPr>
          <p:nvPr>
            <p:ph sz="half" idx="4294967295"/>
          </p:nvPr>
        </p:nvSpPr>
        <p:spPr>
          <a:xfrm flipH="1" flipV="1">
            <a:off x="9143999" y="6324599"/>
            <a:ext cx="45719" cy="45719"/>
          </a:xfrm>
        </p:spPr>
        <p:txBody>
          <a:bodyPr>
            <a:normAutofit fontScale="25000" lnSpcReduction="20000"/>
          </a:bodyPr>
          <a:lstStyle/>
          <a:p>
            <a:pPr marL="0" indent="0" algn="ctr">
              <a:buNone/>
            </a:pPr>
            <a:endParaRPr lang="en-US" sz="2400" dirty="0"/>
          </a:p>
        </p:txBody>
      </p:sp>
    </p:spTree>
    <p:extLst>
      <p:ext uri="{BB962C8B-B14F-4D97-AF65-F5344CB8AC3E}">
        <p14:creationId xmlns:p14="http://schemas.microsoft.com/office/powerpoint/2010/main" val="2195675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85800" y="762000"/>
            <a:ext cx="8001000" cy="5638800"/>
          </a:xfrm>
        </p:spPr>
        <p:txBody>
          <a:bodyPr>
            <a:normAutofit fontScale="92500" lnSpcReduction="20000"/>
          </a:bodyPr>
          <a:lstStyle/>
          <a:p>
            <a:pPr marL="0" indent="0">
              <a:buNone/>
            </a:pPr>
            <a:r>
              <a:rPr lang="en-US" dirty="0" smtClean="0"/>
              <a:t>Fear based thinking is a mental habit that persists when there is no immediate threat</a:t>
            </a:r>
          </a:p>
          <a:p>
            <a:pPr marL="0" indent="0">
              <a:buNone/>
            </a:pPr>
            <a:endParaRPr lang="en-US" dirty="0" smtClean="0"/>
          </a:p>
          <a:p>
            <a:pPr marL="0" indent="0">
              <a:buNone/>
            </a:pPr>
            <a:r>
              <a:rPr lang="en-US" dirty="0" smtClean="0"/>
              <a:t>It narrows our focus, restricts learning, blocks compassion and creativity and makes us more self-centered, impatient, and judgmental</a:t>
            </a:r>
          </a:p>
          <a:p>
            <a:pPr marL="0" indent="0">
              <a:buNone/>
            </a:pPr>
            <a:endParaRPr lang="en-US" dirty="0"/>
          </a:p>
          <a:p>
            <a:pPr marL="0" indent="0">
              <a:buNone/>
            </a:pPr>
            <a:r>
              <a:rPr lang="en-US" dirty="0"/>
              <a:t>It seeks quick, simplistic solutions without understanding the nature of a problem or its full implications</a:t>
            </a:r>
            <a:endParaRPr lang="en-US" dirty="0" smtClean="0"/>
          </a:p>
          <a:p>
            <a:pPr marL="0" indent="0">
              <a:buNone/>
            </a:pPr>
            <a:endParaRPr lang="en-US" dirty="0"/>
          </a:p>
          <a:p>
            <a:pPr marL="0" indent="0">
              <a:buNone/>
            </a:pPr>
            <a:r>
              <a:rPr lang="en-US" dirty="0" smtClean="0"/>
              <a:t>It creates emotionally based adversarial opinions that are rigidly held and immune to logic </a:t>
            </a:r>
            <a:endParaRPr lang="en-US" dirty="0"/>
          </a:p>
        </p:txBody>
      </p:sp>
    </p:spTree>
    <p:extLst>
      <p:ext uri="{BB962C8B-B14F-4D97-AF65-F5344CB8AC3E}">
        <p14:creationId xmlns:p14="http://schemas.microsoft.com/office/powerpoint/2010/main" val="3681708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dirty="0" smtClean="0"/>
              <a:t>Three Kinds of Fear</a:t>
            </a:r>
            <a:endParaRPr lang="en-US" b="1" dirty="0"/>
          </a:p>
        </p:txBody>
      </p:sp>
      <p:sp>
        <p:nvSpPr>
          <p:cNvPr id="3" name="Content Placeholder 2"/>
          <p:cNvSpPr>
            <a:spLocks noGrp="1"/>
          </p:cNvSpPr>
          <p:nvPr>
            <p:ph idx="1"/>
          </p:nvPr>
        </p:nvSpPr>
        <p:spPr>
          <a:xfrm>
            <a:off x="304800" y="1295400"/>
            <a:ext cx="8610600" cy="5257800"/>
          </a:xfrm>
        </p:spPr>
        <p:txBody>
          <a:bodyPr>
            <a:normAutofit fontScale="92500" lnSpcReduction="20000"/>
          </a:bodyPr>
          <a:lstStyle/>
          <a:p>
            <a:r>
              <a:rPr lang="en-US" b="1" dirty="0" smtClean="0"/>
              <a:t>Natural Fear</a:t>
            </a:r>
          </a:p>
          <a:p>
            <a:pPr lvl="1"/>
            <a:r>
              <a:rPr lang="en-US" dirty="0" smtClean="0"/>
              <a:t>Gets our attention, energizes us for action</a:t>
            </a:r>
          </a:p>
          <a:p>
            <a:pPr lvl="1"/>
            <a:r>
              <a:rPr lang="en-US" dirty="0" smtClean="0"/>
              <a:t>Lasts only as long as we focus on a threat</a:t>
            </a:r>
          </a:p>
          <a:p>
            <a:r>
              <a:rPr lang="en-US" b="1" dirty="0" smtClean="0"/>
              <a:t>Mental Fear</a:t>
            </a:r>
          </a:p>
          <a:p>
            <a:pPr lvl="1"/>
            <a:r>
              <a:rPr lang="en-US" dirty="0" smtClean="0"/>
              <a:t>Same effects as natural fear</a:t>
            </a:r>
          </a:p>
          <a:p>
            <a:pPr lvl="1"/>
            <a:r>
              <a:rPr lang="en-US" dirty="0" smtClean="0"/>
              <a:t>Lasts as long as we think about it</a:t>
            </a:r>
          </a:p>
          <a:p>
            <a:pPr lvl="1"/>
            <a:r>
              <a:rPr lang="en-US" dirty="0" smtClean="0"/>
              <a:t>Can keep us stuck in crisis mode &amp; limit capacity for clear thinking</a:t>
            </a:r>
          </a:p>
          <a:p>
            <a:r>
              <a:rPr lang="en-US" b="1" dirty="0" smtClean="0"/>
              <a:t>Structural Fear </a:t>
            </a:r>
          </a:p>
          <a:p>
            <a:pPr lvl="1"/>
            <a:r>
              <a:rPr lang="en-US" dirty="0"/>
              <a:t>Build up of muscle tension in reaction to fear &amp; trauma</a:t>
            </a:r>
          </a:p>
          <a:p>
            <a:pPr lvl="1"/>
            <a:r>
              <a:rPr lang="en-US" dirty="0" smtClean="0"/>
              <a:t>Stress increases tension and reactivity</a:t>
            </a:r>
          </a:p>
          <a:p>
            <a:pPr lvl="1"/>
            <a:r>
              <a:rPr lang="en-US" dirty="0" smtClean="0"/>
              <a:t>Can be gradually resolved when Balance is maintained</a:t>
            </a:r>
          </a:p>
        </p:txBody>
      </p:sp>
    </p:spTree>
    <p:extLst>
      <p:ext uri="{BB962C8B-B14F-4D97-AF65-F5344CB8AC3E}">
        <p14:creationId xmlns:p14="http://schemas.microsoft.com/office/powerpoint/2010/main" val="3536038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4800" b="1" dirty="0" smtClean="0"/>
              <a:t>Fear puts us in Crisis Mode</a:t>
            </a:r>
            <a:endParaRPr lang="en-US" sz="4800" b="1" dirty="0"/>
          </a:p>
        </p:txBody>
      </p:sp>
      <p:sp>
        <p:nvSpPr>
          <p:cNvPr id="3" name="Content Placeholder 2"/>
          <p:cNvSpPr>
            <a:spLocks noGrp="1"/>
          </p:cNvSpPr>
          <p:nvPr>
            <p:ph idx="1"/>
          </p:nvPr>
        </p:nvSpPr>
        <p:spPr>
          <a:xfrm>
            <a:off x="457200" y="1219200"/>
            <a:ext cx="8229600" cy="5257800"/>
          </a:xfrm>
        </p:spPr>
        <p:txBody>
          <a:bodyPr>
            <a:normAutofit fontScale="92500" lnSpcReduction="20000"/>
          </a:bodyPr>
          <a:lstStyle/>
          <a:p>
            <a:r>
              <a:rPr lang="en-US" dirty="0" smtClean="0"/>
              <a:t>Everything not essential for survival shuts down in crisis mode </a:t>
            </a:r>
          </a:p>
          <a:p>
            <a:r>
              <a:rPr lang="en-US" dirty="0" smtClean="0"/>
              <a:t>Narrow focus - don’t ask questions or seek to understand large picture or relevant details</a:t>
            </a:r>
          </a:p>
          <a:p>
            <a:r>
              <a:rPr lang="en-US" dirty="0"/>
              <a:t>Mind is pulled to what worked </a:t>
            </a:r>
            <a:r>
              <a:rPr lang="en-US" dirty="0" smtClean="0"/>
              <a:t>before</a:t>
            </a:r>
          </a:p>
          <a:p>
            <a:r>
              <a:rPr lang="en-US" dirty="0"/>
              <a:t>A</a:t>
            </a:r>
            <a:r>
              <a:rPr lang="en-US" dirty="0" smtClean="0"/>
              <a:t>ccept  simplistic solutions without analysis</a:t>
            </a:r>
          </a:p>
          <a:p>
            <a:r>
              <a:rPr lang="en-US" dirty="0" smtClean="0"/>
              <a:t>The unknown is seen as a potential threat</a:t>
            </a:r>
          </a:p>
          <a:p>
            <a:r>
              <a:rPr lang="en-US" dirty="0" smtClean="0"/>
              <a:t>Either/Or    Right/Wrong    Good/Evil   For/Against</a:t>
            </a:r>
          </a:p>
          <a:p>
            <a:r>
              <a:rPr lang="en-US" dirty="0" smtClean="0"/>
              <a:t>Seek power over perceived threats</a:t>
            </a:r>
          </a:p>
          <a:p>
            <a:r>
              <a:rPr lang="en-US" dirty="0" smtClean="0"/>
              <a:t>The </a:t>
            </a:r>
            <a:r>
              <a:rPr lang="en-US" dirty="0"/>
              <a:t>end justifies the </a:t>
            </a:r>
            <a:r>
              <a:rPr lang="en-US" dirty="0" smtClean="0"/>
              <a:t>means</a:t>
            </a:r>
          </a:p>
          <a:p>
            <a:r>
              <a:rPr lang="en-US" dirty="0" smtClean="0"/>
              <a:t>Willing to give power to strong leader who claims to keep us safe </a:t>
            </a:r>
          </a:p>
          <a:p>
            <a:pPr marL="0" indent="0">
              <a:buNone/>
            </a:pPr>
            <a:endParaRPr lang="en-US" dirty="0"/>
          </a:p>
        </p:txBody>
      </p:sp>
    </p:spTree>
    <p:extLst>
      <p:ext uri="{BB962C8B-B14F-4D97-AF65-F5344CB8AC3E}">
        <p14:creationId xmlns:p14="http://schemas.microsoft.com/office/powerpoint/2010/main" val="2601999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fontScale="90000"/>
          </a:bodyPr>
          <a:lstStyle/>
          <a:p>
            <a:r>
              <a:rPr lang="en-US" b="1" dirty="0" smtClean="0"/>
              <a:t>Your Brain is Forming – Road Analogy</a:t>
            </a:r>
            <a:endParaRPr lang="en-US" b="1" dirty="0"/>
          </a:p>
        </p:txBody>
      </p:sp>
      <p:sp>
        <p:nvSpPr>
          <p:cNvPr id="3" name="Content Placeholder 2"/>
          <p:cNvSpPr>
            <a:spLocks noGrp="1"/>
          </p:cNvSpPr>
          <p:nvPr>
            <p:ph idx="1"/>
          </p:nvPr>
        </p:nvSpPr>
        <p:spPr>
          <a:xfrm>
            <a:off x="152400" y="1143000"/>
            <a:ext cx="8839200" cy="5638800"/>
          </a:xfrm>
        </p:spPr>
        <p:txBody>
          <a:bodyPr>
            <a:normAutofit fontScale="85000" lnSpcReduction="20000"/>
          </a:bodyPr>
          <a:lstStyle/>
          <a:p>
            <a:r>
              <a:rPr lang="en-US" dirty="0" smtClean="0"/>
              <a:t>Thoughts and memories form pathways in our brain (connections between neurons) that are like roads</a:t>
            </a:r>
          </a:p>
          <a:p>
            <a:r>
              <a:rPr lang="en-US" dirty="0" smtClean="0"/>
              <a:t>Repeating a thought or experience reinforces the pathway</a:t>
            </a:r>
          </a:p>
          <a:p>
            <a:r>
              <a:rPr lang="en-US" dirty="0" smtClean="0"/>
              <a:t>At any given moment, we are either creating new roads (pathways) or reinforcing old ones</a:t>
            </a:r>
          </a:p>
          <a:p>
            <a:r>
              <a:rPr lang="en-US" dirty="0" smtClean="0"/>
              <a:t>Fear “paves” the “road” and creates easy access</a:t>
            </a:r>
          </a:p>
          <a:p>
            <a:r>
              <a:rPr lang="en-US" dirty="0" smtClean="0"/>
              <a:t>Repeating similar thought patterns turns a “road” into a “highway” and eventually an “expressway” with limited  exits &amp; entrances </a:t>
            </a:r>
            <a:r>
              <a:rPr lang="en-US" dirty="0"/>
              <a:t>because we don’t create or access other pathways</a:t>
            </a:r>
            <a:r>
              <a:rPr lang="en-US" dirty="0" smtClean="0"/>
              <a:t>.</a:t>
            </a:r>
          </a:p>
          <a:p>
            <a:r>
              <a:rPr lang="en-US" dirty="0" smtClean="0"/>
              <a:t>Over time, Fear-Based Thinking closes our minds to input and learning and the “expressway” turns into “railroad tracks” which stops us from asking questions, limits our capacity to see and think clearly, and defines our view of reality</a:t>
            </a:r>
          </a:p>
          <a:p>
            <a:endParaRPr lang="en-US" dirty="0" smtClean="0"/>
          </a:p>
          <a:p>
            <a:endParaRPr lang="en-US" dirty="0"/>
          </a:p>
        </p:txBody>
      </p:sp>
    </p:spTree>
    <p:extLst>
      <p:ext uri="{BB962C8B-B14F-4D97-AF65-F5344CB8AC3E}">
        <p14:creationId xmlns:p14="http://schemas.microsoft.com/office/powerpoint/2010/main" val="2274902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t>Fear-Based Thinking Leads To</a:t>
            </a:r>
            <a:endParaRPr lang="en-US" b="1" dirty="0"/>
          </a:p>
        </p:txBody>
      </p:sp>
      <p:sp>
        <p:nvSpPr>
          <p:cNvPr id="3" name="Content Placeholder 2"/>
          <p:cNvSpPr>
            <a:spLocks noGrp="1"/>
          </p:cNvSpPr>
          <p:nvPr>
            <p:ph sz="half" idx="1"/>
          </p:nvPr>
        </p:nvSpPr>
        <p:spPr>
          <a:xfrm>
            <a:off x="457200" y="1295400"/>
            <a:ext cx="4038600" cy="5334000"/>
          </a:xfrm>
        </p:spPr>
        <p:txBody>
          <a:bodyPr>
            <a:normAutofit fontScale="92500" lnSpcReduction="20000"/>
          </a:bodyPr>
          <a:lstStyle/>
          <a:p>
            <a:r>
              <a:rPr lang="en-US" dirty="0" smtClean="0"/>
              <a:t>Certainty</a:t>
            </a:r>
          </a:p>
          <a:p>
            <a:r>
              <a:rPr lang="en-US" dirty="0" smtClean="0"/>
              <a:t>Fixed Attitudes</a:t>
            </a:r>
          </a:p>
          <a:p>
            <a:r>
              <a:rPr lang="en-US" dirty="0" smtClean="0"/>
              <a:t>Rigidity</a:t>
            </a:r>
          </a:p>
          <a:p>
            <a:r>
              <a:rPr lang="en-US" dirty="0" smtClean="0"/>
              <a:t>Closed Mind &amp; Heart</a:t>
            </a:r>
          </a:p>
          <a:p>
            <a:r>
              <a:rPr lang="en-US" dirty="0" smtClean="0"/>
              <a:t>Distrust </a:t>
            </a:r>
            <a:r>
              <a:rPr lang="en-US" dirty="0"/>
              <a:t>of </a:t>
            </a:r>
            <a:r>
              <a:rPr lang="en-US" dirty="0" smtClean="0"/>
              <a:t>unknown</a:t>
            </a:r>
          </a:p>
          <a:p>
            <a:r>
              <a:rPr lang="en-US" dirty="0" smtClean="0"/>
              <a:t>Ignoring history, context, &amp; implications</a:t>
            </a:r>
          </a:p>
          <a:p>
            <a:r>
              <a:rPr lang="en-US" dirty="0"/>
              <a:t>Shallow </a:t>
            </a:r>
            <a:r>
              <a:rPr lang="en-US" dirty="0" smtClean="0"/>
              <a:t>thinking</a:t>
            </a:r>
          </a:p>
          <a:p>
            <a:r>
              <a:rPr lang="en-US" dirty="0"/>
              <a:t>Short-Term </a:t>
            </a:r>
            <a:r>
              <a:rPr lang="en-US" dirty="0" smtClean="0"/>
              <a:t>Thinking</a:t>
            </a:r>
          </a:p>
          <a:p>
            <a:r>
              <a:rPr lang="en-US" dirty="0"/>
              <a:t>Defensiveness</a:t>
            </a:r>
          </a:p>
          <a:p>
            <a:r>
              <a:rPr lang="en-US" dirty="0"/>
              <a:t>Emotional Reactivity and/or Numbness</a:t>
            </a:r>
          </a:p>
          <a:p>
            <a:r>
              <a:rPr lang="en-US" dirty="0" smtClean="0"/>
              <a:t>Impatience</a:t>
            </a:r>
            <a:endParaRPr lang="en-US" dirty="0"/>
          </a:p>
        </p:txBody>
      </p:sp>
      <p:sp>
        <p:nvSpPr>
          <p:cNvPr id="4" name="Content Placeholder 3"/>
          <p:cNvSpPr>
            <a:spLocks noGrp="1"/>
          </p:cNvSpPr>
          <p:nvPr>
            <p:ph sz="half" idx="2"/>
          </p:nvPr>
        </p:nvSpPr>
        <p:spPr>
          <a:xfrm>
            <a:off x="4648200" y="1295400"/>
            <a:ext cx="4191000" cy="5334000"/>
          </a:xfrm>
        </p:spPr>
        <p:txBody>
          <a:bodyPr>
            <a:normAutofit fontScale="92500" lnSpcReduction="20000"/>
          </a:bodyPr>
          <a:lstStyle/>
          <a:p>
            <a:r>
              <a:rPr lang="en-US" dirty="0"/>
              <a:t>Intolerance</a:t>
            </a:r>
          </a:p>
          <a:p>
            <a:r>
              <a:rPr lang="en-US" dirty="0" smtClean="0"/>
              <a:t>Divisiveness</a:t>
            </a:r>
          </a:p>
          <a:p>
            <a:r>
              <a:rPr lang="en-US" dirty="0" smtClean="0"/>
              <a:t>Need </a:t>
            </a:r>
            <a:r>
              <a:rPr lang="en-US" dirty="0"/>
              <a:t>for </a:t>
            </a:r>
            <a:r>
              <a:rPr lang="en-US" dirty="0" smtClean="0"/>
              <a:t>Control</a:t>
            </a:r>
          </a:p>
          <a:p>
            <a:r>
              <a:rPr lang="en-US" dirty="0" smtClean="0"/>
              <a:t>Over Caution</a:t>
            </a:r>
            <a:endParaRPr lang="en-US" dirty="0"/>
          </a:p>
          <a:p>
            <a:r>
              <a:rPr lang="en-US" dirty="0"/>
              <a:t>Inability to view from other </a:t>
            </a:r>
            <a:r>
              <a:rPr lang="en-US" dirty="0" smtClean="0"/>
              <a:t>perspectives</a:t>
            </a:r>
          </a:p>
          <a:p>
            <a:r>
              <a:rPr lang="en-US" dirty="0" smtClean="0"/>
              <a:t>Self-Centeredness</a:t>
            </a:r>
            <a:endParaRPr lang="en-US" dirty="0"/>
          </a:p>
          <a:p>
            <a:r>
              <a:rPr lang="en-US" dirty="0"/>
              <a:t>Self-righteousness</a:t>
            </a:r>
          </a:p>
          <a:p>
            <a:r>
              <a:rPr lang="en-US" dirty="0"/>
              <a:t>Tendency to quickly and harshly judge others</a:t>
            </a:r>
          </a:p>
          <a:p>
            <a:r>
              <a:rPr lang="en-US" dirty="0"/>
              <a:t>Making </a:t>
            </a:r>
            <a:r>
              <a:rPr lang="en-US" dirty="0" smtClean="0"/>
              <a:t>quick assumptions</a:t>
            </a:r>
          </a:p>
          <a:p>
            <a:r>
              <a:rPr lang="en-US" dirty="0" smtClean="0"/>
              <a:t>Isolation</a:t>
            </a:r>
          </a:p>
          <a:p>
            <a:r>
              <a:rPr lang="en-US" dirty="0" smtClean="0"/>
              <a:t>Exclusion</a:t>
            </a:r>
          </a:p>
          <a:p>
            <a:pPr marL="0" indent="0">
              <a:buNone/>
            </a:pPr>
            <a:endParaRPr lang="en-US" dirty="0"/>
          </a:p>
          <a:p>
            <a:endParaRPr lang="en-US" dirty="0"/>
          </a:p>
        </p:txBody>
      </p:sp>
    </p:spTree>
    <p:extLst>
      <p:ext uri="{BB962C8B-B14F-4D97-AF65-F5344CB8AC3E}">
        <p14:creationId xmlns:p14="http://schemas.microsoft.com/office/powerpoint/2010/main" val="3612480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Fear Based Thinking Restricts</a:t>
            </a:r>
            <a:endParaRPr lang="en-US" b="1" dirty="0"/>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pPr marL="0" indent="0" algn="ctr">
              <a:buNone/>
            </a:pPr>
            <a:r>
              <a:rPr lang="en-US" dirty="0" smtClean="0"/>
              <a:t>Seeing the large picture and relevant details</a:t>
            </a:r>
          </a:p>
          <a:p>
            <a:pPr marL="0" indent="0" algn="ctr">
              <a:buNone/>
            </a:pPr>
            <a:r>
              <a:rPr lang="en-US" dirty="0" smtClean="0"/>
              <a:t>Decision-Making</a:t>
            </a:r>
          </a:p>
          <a:p>
            <a:pPr marL="0" indent="0" algn="ctr">
              <a:buNone/>
            </a:pPr>
            <a:r>
              <a:rPr lang="en-US" dirty="0" smtClean="0"/>
              <a:t>Empathy</a:t>
            </a:r>
          </a:p>
          <a:p>
            <a:pPr marL="0" indent="0" algn="ctr">
              <a:buNone/>
            </a:pPr>
            <a:r>
              <a:rPr lang="en-US" dirty="0" smtClean="0"/>
              <a:t>Planning</a:t>
            </a:r>
          </a:p>
          <a:p>
            <a:pPr marL="0" indent="0" algn="ctr">
              <a:buNone/>
            </a:pPr>
            <a:r>
              <a:rPr lang="en-US" dirty="0" smtClean="0"/>
              <a:t>Problem Solving</a:t>
            </a:r>
          </a:p>
          <a:p>
            <a:pPr marL="0" indent="0" algn="ctr">
              <a:buNone/>
            </a:pPr>
            <a:r>
              <a:rPr lang="en-US" dirty="0" smtClean="0"/>
              <a:t>Reflection</a:t>
            </a:r>
          </a:p>
          <a:p>
            <a:pPr marL="0" indent="0" algn="ctr">
              <a:buNone/>
            </a:pPr>
            <a:r>
              <a:rPr lang="en-US" dirty="0" smtClean="0"/>
              <a:t>Creativity</a:t>
            </a:r>
          </a:p>
          <a:p>
            <a:pPr marL="0" indent="0" algn="ctr">
              <a:buNone/>
            </a:pPr>
            <a:r>
              <a:rPr lang="en-US" dirty="0" smtClean="0"/>
              <a:t>Cooperation</a:t>
            </a:r>
          </a:p>
          <a:p>
            <a:pPr marL="0" indent="0" algn="ctr">
              <a:buNone/>
            </a:pPr>
            <a:r>
              <a:rPr lang="en-US" dirty="0" smtClean="0"/>
              <a:t>Asking  for advice or help</a:t>
            </a:r>
          </a:p>
          <a:p>
            <a:endParaRPr lang="en-US" dirty="0" smtClean="0"/>
          </a:p>
          <a:p>
            <a:endParaRPr lang="en-US" dirty="0" smtClean="0"/>
          </a:p>
          <a:p>
            <a:endParaRPr lang="en-US" dirty="0"/>
          </a:p>
        </p:txBody>
      </p:sp>
      <p:sp>
        <p:nvSpPr>
          <p:cNvPr id="4" name="Content Placeholder 3"/>
          <p:cNvSpPr>
            <a:spLocks noGrp="1"/>
          </p:cNvSpPr>
          <p:nvPr>
            <p:ph sz="half" idx="4294967295"/>
          </p:nvPr>
        </p:nvSpPr>
        <p:spPr>
          <a:xfrm flipH="1">
            <a:off x="9143999" y="1600200"/>
            <a:ext cx="45719" cy="4525963"/>
          </a:xfrm>
        </p:spPr>
        <p:txBody>
          <a:bodyPr>
            <a:normAutofit/>
          </a:bodyPr>
          <a:lstStyle/>
          <a:p>
            <a:pPr marL="0" indent="0">
              <a:buNone/>
            </a:pPr>
            <a:endParaRPr lang="en-US" dirty="0" smtClean="0"/>
          </a:p>
          <a:p>
            <a:endParaRPr lang="en-US" dirty="0"/>
          </a:p>
        </p:txBody>
      </p:sp>
    </p:spTree>
    <p:extLst>
      <p:ext uri="{BB962C8B-B14F-4D97-AF65-F5344CB8AC3E}">
        <p14:creationId xmlns:p14="http://schemas.microsoft.com/office/powerpoint/2010/main" val="2857239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Fear–Based Thinking Affects</a:t>
            </a:r>
            <a:endParaRPr lang="en-US" b="1" dirty="0"/>
          </a:p>
        </p:txBody>
      </p:sp>
      <p:sp>
        <p:nvSpPr>
          <p:cNvPr id="3" name="Content Placeholder 2"/>
          <p:cNvSpPr>
            <a:spLocks noGrp="1"/>
          </p:cNvSpPr>
          <p:nvPr>
            <p:ph idx="1"/>
          </p:nvPr>
        </p:nvSpPr>
        <p:spPr>
          <a:xfrm>
            <a:off x="457200" y="1676400"/>
            <a:ext cx="8229600" cy="4876800"/>
          </a:xfrm>
        </p:spPr>
        <p:txBody>
          <a:bodyPr>
            <a:normAutofit fontScale="92500" lnSpcReduction="10000"/>
          </a:bodyPr>
          <a:lstStyle/>
          <a:p>
            <a:pPr marL="0" indent="0" algn="ctr">
              <a:buNone/>
            </a:pPr>
            <a:r>
              <a:rPr lang="en-US" dirty="0" smtClean="0"/>
              <a:t>Politics</a:t>
            </a:r>
          </a:p>
          <a:p>
            <a:pPr marL="0" indent="0" algn="ctr">
              <a:buNone/>
            </a:pPr>
            <a:r>
              <a:rPr lang="en-US" dirty="0" smtClean="0"/>
              <a:t>Media</a:t>
            </a:r>
          </a:p>
          <a:p>
            <a:pPr marL="0" indent="0" algn="ctr">
              <a:buNone/>
            </a:pPr>
            <a:r>
              <a:rPr lang="en-US" dirty="0" smtClean="0"/>
              <a:t>Business</a:t>
            </a:r>
          </a:p>
          <a:p>
            <a:pPr marL="0" indent="0" algn="ctr">
              <a:buNone/>
            </a:pPr>
            <a:r>
              <a:rPr lang="en-US" dirty="0" smtClean="0"/>
              <a:t>Education</a:t>
            </a:r>
          </a:p>
          <a:p>
            <a:pPr marL="0" indent="0" algn="ctr">
              <a:buNone/>
            </a:pPr>
            <a:r>
              <a:rPr lang="en-US" dirty="0" smtClean="0"/>
              <a:t>Leadership</a:t>
            </a:r>
          </a:p>
          <a:p>
            <a:pPr marL="0" indent="0" algn="ctr">
              <a:buNone/>
            </a:pPr>
            <a:r>
              <a:rPr lang="en-US" dirty="0" smtClean="0"/>
              <a:t>Management</a:t>
            </a:r>
          </a:p>
          <a:p>
            <a:pPr marL="0" indent="0" algn="ctr">
              <a:buNone/>
            </a:pPr>
            <a:r>
              <a:rPr lang="en-US" dirty="0"/>
              <a:t>Relationships</a:t>
            </a:r>
          </a:p>
          <a:p>
            <a:pPr marL="0" indent="0" algn="ctr">
              <a:buNone/>
            </a:pPr>
            <a:r>
              <a:rPr lang="en-US" dirty="0"/>
              <a:t>Social Interaction</a:t>
            </a:r>
          </a:p>
          <a:p>
            <a:pPr marL="0" indent="0" algn="ctr">
              <a:buNone/>
            </a:pPr>
            <a:r>
              <a:rPr lang="en-US" dirty="0"/>
              <a:t>Community Involvement</a:t>
            </a:r>
          </a:p>
          <a:p>
            <a:pPr marL="0" indent="0" algn="ctr">
              <a:buNone/>
            </a:pPr>
            <a:endParaRPr lang="en-US" dirty="0" smtClean="0"/>
          </a:p>
          <a:p>
            <a:pPr algn="ctr"/>
            <a:endParaRPr lang="en-US" dirty="0" smtClean="0"/>
          </a:p>
        </p:txBody>
      </p:sp>
    </p:spTree>
    <p:extLst>
      <p:ext uri="{BB962C8B-B14F-4D97-AF65-F5344CB8AC3E}">
        <p14:creationId xmlns:p14="http://schemas.microsoft.com/office/powerpoint/2010/main" val="2920639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Fear-Based Thinking is a Highly Effective Political and Media Tactic</a:t>
            </a:r>
            <a:endParaRPr lang="en-US" b="1" dirty="0"/>
          </a:p>
        </p:txBody>
      </p:sp>
      <p:sp>
        <p:nvSpPr>
          <p:cNvPr id="3" name="Content Placeholder 2"/>
          <p:cNvSpPr>
            <a:spLocks noGrp="1"/>
          </p:cNvSpPr>
          <p:nvPr>
            <p:ph idx="4294967295"/>
          </p:nvPr>
        </p:nvSpPr>
        <p:spPr>
          <a:xfrm>
            <a:off x="533400" y="1676400"/>
            <a:ext cx="8153400" cy="4876800"/>
          </a:xfrm>
        </p:spPr>
        <p:txBody>
          <a:bodyPr>
            <a:normAutofit fontScale="85000" lnSpcReduction="20000"/>
          </a:bodyPr>
          <a:lstStyle/>
          <a:p>
            <a:r>
              <a:rPr lang="en-US" dirty="0" smtClean="0"/>
              <a:t>It draws and keeps our attention</a:t>
            </a:r>
          </a:p>
          <a:p>
            <a:r>
              <a:rPr lang="en-US" dirty="0"/>
              <a:t>We don’t ask questions or seek information to understand complicated issues</a:t>
            </a:r>
          </a:p>
          <a:p>
            <a:r>
              <a:rPr lang="en-US" dirty="0" smtClean="0"/>
              <a:t>It generates </a:t>
            </a:r>
            <a:r>
              <a:rPr lang="en-US" dirty="0"/>
              <a:t>support </a:t>
            </a:r>
            <a:r>
              <a:rPr lang="en-US" dirty="0" smtClean="0"/>
              <a:t>for simplistic </a:t>
            </a:r>
            <a:r>
              <a:rPr lang="en-US" dirty="0"/>
              <a:t>solutions that don’t address complex </a:t>
            </a:r>
            <a:r>
              <a:rPr lang="en-US" dirty="0" smtClean="0"/>
              <a:t>problems</a:t>
            </a:r>
          </a:p>
          <a:p>
            <a:r>
              <a:rPr lang="en-US" dirty="0" smtClean="0"/>
              <a:t>It forms opinions based on emotion that are immune to logical argument</a:t>
            </a:r>
            <a:endParaRPr lang="en-US" dirty="0"/>
          </a:p>
          <a:p>
            <a:r>
              <a:rPr lang="en-US" dirty="0" smtClean="0"/>
              <a:t>It paints the </a:t>
            </a:r>
            <a:r>
              <a:rPr lang="en-US" dirty="0"/>
              <a:t>opposition as </a:t>
            </a:r>
            <a:r>
              <a:rPr lang="en-US" dirty="0" smtClean="0"/>
              <a:t>dangerous and solidifies ongoing support</a:t>
            </a:r>
            <a:endParaRPr lang="en-US" dirty="0"/>
          </a:p>
          <a:p>
            <a:r>
              <a:rPr lang="en-US" dirty="0" smtClean="0"/>
              <a:t>It leads voters to seek leaders </a:t>
            </a:r>
            <a:r>
              <a:rPr lang="en-US" dirty="0"/>
              <a:t>who appear strong without questioning their qualifications or whether they have our best interests at </a:t>
            </a:r>
            <a:r>
              <a:rPr lang="en-US" dirty="0" smtClean="0"/>
              <a:t>heart</a:t>
            </a:r>
          </a:p>
          <a:p>
            <a:endParaRPr lang="en-US" dirty="0"/>
          </a:p>
        </p:txBody>
      </p:sp>
    </p:spTree>
    <p:extLst>
      <p:ext uri="{BB962C8B-B14F-4D97-AF65-F5344CB8AC3E}">
        <p14:creationId xmlns:p14="http://schemas.microsoft.com/office/powerpoint/2010/main" val="1821172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3117</TotalTime>
  <Words>787</Words>
  <Application>Microsoft Office PowerPoint</Application>
  <PresentationFormat>On-screen Show (4:3)</PresentationFormat>
  <Paragraphs>134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Recognizing and Responding to Fear-Based Thinking</vt:lpstr>
      <vt:lpstr>PowerPoint Presentation</vt:lpstr>
      <vt:lpstr>Three Kinds of Fear</vt:lpstr>
      <vt:lpstr>Fear puts us in Crisis Mode</vt:lpstr>
      <vt:lpstr>Your Brain is Forming – Road Analogy</vt:lpstr>
      <vt:lpstr>Fear-Based Thinking Leads To</vt:lpstr>
      <vt:lpstr>Fear Based Thinking Restricts</vt:lpstr>
      <vt:lpstr>Fear–Based Thinking Affects</vt:lpstr>
      <vt:lpstr>Fear-Based Thinking is a Highly Effective Political and Media Tactic</vt:lpstr>
      <vt:lpstr>Sources of Fear-Based Thinking</vt:lpstr>
      <vt:lpstr>Recognizing Fear-Based Thinking</vt:lpstr>
      <vt:lpstr>Transform Fear into Caution and Concern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Fear-Based Thinking</dc:title>
  <dc:creator>Bob</dc:creator>
  <cp:lastModifiedBy>Bob</cp:lastModifiedBy>
  <cp:revision>99</cp:revision>
  <cp:lastPrinted>2017-06-24T19:15:28Z</cp:lastPrinted>
  <dcterms:created xsi:type="dcterms:W3CDTF">2017-04-26T16:09:51Z</dcterms:created>
  <dcterms:modified xsi:type="dcterms:W3CDTF">2017-09-25T23:59:07Z</dcterms:modified>
</cp:coreProperties>
</file>