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4" r:id="rId3"/>
    <p:sldId id="263" r:id="rId4"/>
    <p:sldId id="265" r:id="rId5"/>
    <p:sldId id="266" r:id="rId6"/>
    <p:sldId id="267" r:id="rId7"/>
    <p:sldId id="268" r:id="rId8"/>
    <p:sldId id="282" r:id="rId9"/>
    <p:sldId id="288" r:id="rId10"/>
    <p:sldId id="269" r:id="rId11"/>
    <p:sldId id="258" r:id="rId12"/>
    <p:sldId id="260" r:id="rId13"/>
    <p:sldId id="262" r:id="rId14"/>
    <p:sldId id="275" r:id="rId15"/>
    <p:sldId id="276" r:id="rId16"/>
    <p:sldId id="278" r:id="rId17"/>
    <p:sldId id="274" r:id="rId18"/>
    <p:sldId id="270" r:id="rId19"/>
    <p:sldId id="271" r:id="rId20"/>
    <p:sldId id="277" r:id="rId21"/>
    <p:sldId id="283" r:id="rId22"/>
    <p:sldId id="279" r:id="rId23"/>
    <p:sldId id="284" r:id="rId24"/>
    <p:sldId id="285" r:id="rId25"/>
    <p:sldId id="272" r:id="rId26"/>
    <p:sldId id="273" r:id="rId27"/>
    <p:sldId id="280" r:id="rId28"/>
    <p:sldId id="286" r:id="rId29"/>
    <p:sldId id="281" r:id="rId30"/>
    <p:sldId id="287" r:id="rId3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>
      <p:cViewPr>
        <p:scale>
          <a:sx n="66" d="100"/>
          <a:sy n="66" d="100"/>
        </p:scale>
        <p:origin x="-797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56"/>
    </p:cViewPr>
  </p:sorterViewPr>
  <p:notesViewPr>
    <p:cSldViewPr>
      <p:cViewPr varScale="1">
        <p:scale>
          <a:sx n="51" d="100"/>
          <a:sy n="51" d="100"/>
        </p:scale>
        <p:origin x="-2693" y="-86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38B7B-BB96-4086-88B1-270AC405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69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05554-ABB0-427E-8DA0-8F097837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959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Creativity, intuition, 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5554-ABB0-427E-8DA0-8F0978371A0D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Experience nature for contrast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5554-ABB0-427E-8DA0-8F0978371A0D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8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to check Facebook stored</a:t>
            </a:r>
            <a:r>
              <a:rPr lang="en-US" baseline="0" dirty="0" smtClean="0"/>
              <a:t> information about you on resource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5554-ABB0-427E-8DA0-8F0978371A0D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3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open or minds to create pathways that bring us closer to truth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5554-ABB0-427E-8DA0-8F0978371A0D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5554-ABB0-427E-8DA0-8F0978371A0D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1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2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3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2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8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1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4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6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9D73-69FB-414A-A7B2-16CCC11F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ngtruthtofear.org/" TargetMode="External"/><Relationship Id="rId2" Type="http://schemas.openxmlformats.org/officeDocument/2006/relationships/hyperlink" Target="http://bobvanoosterhout.com/id131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xzZxltHuV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ightquestion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438400"/>
          </a:xfrm>
        </p:spPr>
        <p:txBody>
          <a:bodyPr>
            <a:noAutofit/>
          </a:bodyPr>
          <a:lstStyle/>
          <a:p>
            <a:r>
              <a:rPr lang="en-US" sz="4800" b="1" i="0" u="none" strike="noStrike" baseline="0" dirty="0" smtClean="0"/>
              <a:t>Media Literacy: Helping Students Discover “What is True?”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Center for Teaching Excellence</a:t>
            </a:r>
          </a:p>
          <a:p>
            <a:r>
              <a:rPr lang="en-US" dirty="0" smtClean="0"/>
              <a:t>Lansing Community College</a:t>
            </a:r>
          </a:p>
          <a:p>
            <a:r>
              <a:rPr lang="en-US" dirty="0" smtClean="0"/>
              <a:t>November 7, 2017</a:t>
            </a:r>
          </a:p>
          <a:p>
            <a:r>
              <a:rPr lang="en-US" dirty="0" smtClean="0"/>
              <a:t>Bob Van Oosterhout MA, LLP, LMSW</a:t>
            </a:r>
          </a:p>
          <a:p>
            <a:r>
              <a:rPr lang="en-US" dirty="0" smtClean="0"/>
              <a:t>Bringtruthtofear.org</a:t>
            </a:r>
          </a:p>
          <a:p>
            <a:r>
              <a:rPr lang="en-US" dirty="0" smtClean="0"/>
              <a:t>Bringtruthtofear@gmail.com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How the Brain Works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Thoughts, experiences, memories form links between brain cells (neurons)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3200" dirty="0" smtClean="0"/>
              <a:t>At any given moment we are either creating new pathways or reinforcing old ones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7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581400" cy="414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8862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11540"/>
            <a:ext cx="3809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Brain Pathways formed by linear, fragmented learning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304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Brain Pathways formed by questions and reflection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889" l="4000" r="100000">
                        <a14:foregroundMark x1="4875" y1="75889" x2="4250" y2="92778"/>
                        <a14:foregroundMark x1="4875" y1="76556" x2="4000" y2="76556"/>
                        <a14:foregroundMark x1="4500" y1="92556" x2="89625" y2="92778"/>
                        <a14:foregroundMark x1="90500" y1="38667" x2="90000" y2="93444"/>
                        <a14:foregroundMark x1="93688" y1="71556" x2="93438" y2="9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34462"/>
            <a:ext cx="96012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4412" y="234462"/>
            <a:ext cx="6657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Formed Lots of New Pathways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815340"/>
            <a:ext cx="7200900" cy="5227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2252" y="139983"/>
            <a:ext cx="445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Reinforced Old Pathways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smtClean="0"/>
              <a:t>Ways We Form Pathways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15400" cy="55626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4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Brain Pathways determine how we interpret and respond to reality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5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/>
              <a:t>Did you Know?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dirty="0" smtClean="0"/>
              <a:t>Teens spend nearly 9 hours/day and children </a:t>
            </a:r>
            <a:r>
              <a:rPr lang="en-US" dirty="0"/>
              <a:t>8-12 spend 6 </a:t>
            </a:r>
            <a:r>
              <a:rPr lang="en-US" dirty="0" smtClean="0"/>
              <a:t>hours/day consuming media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average American spends 8-11 hours per day looking at screens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“We have learned to connect with life in a way that leaves us disconnected”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-Tamarack Song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63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Who will form or reinforce the pathways in your brain?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This can be an active, interactive or passive process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You Choose!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Questions to Ask Myself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991600" cy="5715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371600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How to discover what is true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Restore Balance</a:t>
            </a:r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bobvanoosterhout.com/id131.html</a:t>
            </a:r>
            <a:endParaRPr lang="en-US" b="1" dirty="0" smtClean="0"/>
          </a:p>
          <a:p>
            <a:pPr marL="0" indent="0" algn="ctr">
              <a:buNone/>
            </a:pPr>
            <a:r>
              <a:rPr lang="en-US" sz="6600" dirty="0" smtClean="0"/>
              <a:t>&amp;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b="1" dirty="0" smtClean="0"/>
              <a:t>Ask Questions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www.bringtruthtofear.org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6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Autofit/>
          </a:bodyPr>
          <a:lstStyle/>
          <a:p>
            <a:r>
              <a:rPr lang="en-US" sz="3600" b="1" dirty="0"/>
              <a:t>Responding to </a:t>
            </a:r>
            <a:r>
              <a:rPr lang="en-US" sz="3600" b="1" dirty="0" smtClean="0"/>
              <a:t>News </a:t>
            </a:r>
            <a:r>
              <a:rPr lang="en-US" sz="3600" b="1" dirty="0"/>
              <a:t>of </a:t>
            </a:r>
            <a:r>
              <a:rPr lang="en-US" sz="3600" b="1" dirty="0" smtClean="0"/>
              <a:t>Tragedy </a:t>
            </a:r>
            <a:r>
              <a:rPr lang="en-US" sz="3600" b="1" dirty="0"/>
              <a:t>or </a:t>
            </a:r>
            <a:r>
              <a:rPr lang="en-US" sz="3600" b="1" dirty="0" smtClean="0"/>
              <a:t>Terrorism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86739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Choose Your News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What do I need to know?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Why do I need to know it?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How much do I need to know?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When do I need to know it?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8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477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best first step is often to step back.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0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/>
              <a:t>What is Media Literacy?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Media Literacy is a 21st century approach to education. It provides a framework to access</a:t>
            </a:r>
            <a:r>
              <a:rPr lang="en-US" dirty="0" smtClean="0"/>
              <a:t>, analyze</a:t>
            </a:r>
            <a:r>
              <a:rPr lang="en-US" dirty="0"/>
              <a:t>, evaluate and create messages in a </a:t>
            </a:r>
            <a:r>
              <a:rPr lang="en-US" dirty="0" smtClean="0"/>
              <a:t>variety </a:t>
            </a:r>
            <a:r>
              <a:rPr lang="en-US" dirty="0"/>
              <a:t>of forms – from print to video to </a:t>
            </a:r>
            <a:r>
              <a:rPr lang="en-US" dirty="0" smtClean="0"/>
              <a:t>the Internet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Media </a:t>
            </a:r>
            <a:r>
              <a:rPr lang="en-US" dirty="0"/>
              <a:t>literacy builds an </a:t>
            </a:r>
            <a:r>
              <a:rPr lang="en-US" dirty="0" smtClean="0"/>
              <a:t>understanding of </a:t>
            </a:r>
            <a:r>
              <a:rPr lang="en-US" dirty="0"/>
              <a:t>the role of media in society as well </a:t>
            </a:r>
            <a:r>
              <a:rPr lang="en-US" dirty="0" smtClean="0"/>
              <a:t>as essential </a:t>
            </a:r>
            <a:r>
              <a:rPr lang="en-US" dirty="0"/>
              <a:t>skills of inquiry and </a:t>
            </a:r>
            <a:r>
              <a:rPr lang="en-US" dirty="0" smtClean="0"/>
              <a:t>self-expression necessary </a:t>
            </a:r>
            <a:r>
              <a:rPr lang="en-US" dirty="0"/>
              <a:t>for citizens of a democracy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www.medialit.org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4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Purpose of Media Literacy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Media </a:t>
            </a:r>
            <a:r>
              <a:rPr lang="en-US" dirty="0" smtClean="0"/>
              <a:t>literacy is </a:t>
            </a:r>
            <a:r>
              <a:rPr lang="en-US" dirty="0"/>
              <a:t>about helping students become competent, critical and literate in all </a:t>
            </a:r>
            <a:r>
              <a:rPr lang="en-US" dirty="0" smtClean="0"/>
              <a:t>media forms </a:t>
            </a:r>
            <a:r>
              <a:rPr lang="en-US" dirty="0"/>
              <a:t>so that they control the interpretation of what they see or hear rather than letting the </a:t>
            </a:r>
            <a:r>
              <a:rPr lang="en-US" dirty="0" smtClean="0"/>
              <a:t>interpretation control </a:t>
            </a:r>
            <a:r>
              <a:rPr lang="en-US" dirty="0"/>
              <a:t>them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To become media literate is not to memorize facts or statistics about the media, but rather </a:t>
            </a:r>
            <a:r>
              <a:rPr lang="en-US" i="1" dirty="0" smtClean="0"/>
              <a:t>to learn </a:t>
            </a:r>
            <a:r>
              <a:rPr lang="en-US" i="1" dirty="0"/>
              <a:t>to raise the right questions </a:t>
            </a:r>
            <a:r>
              <a:rPr lang="en-US" dirty="0"/>
              <a:t>about what you are watching, reading or listening </a:t>
            </a:r>
            <a:r>
              <a:rPr lang="en-US" dirty="0" smtClean="0"/>
              <a:t>to.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www.medialit.org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1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Core Concepts of Media Literacy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All media messages are ‘constructed</a:t>
            </a:r>
            <a:r>
              <a:rPr lang="en-US" dirty="0" smtClean="0"/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Media </a:t>
            </a:r>
            <a:r>
              <a:rPr lang="en-US" dirty="0"/>
              <a:t>messages are constructed </a:t>
            </a:r>
            <a:r>
              <a:rPr lang="en-US" dirty="0" smtClean="0"/>
              <a:t>using a </a:t>
            </a:r>
            <a:r>
              <a:rPr lang="en-US" dirty="0"/>
              <a:t>creative language with its own rules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Different people </a:t>
            </a:r>
            <a:r>
              <a:rPr lang="en-US" dirty="0" smtClean="0"/>
              <a:t>experience the </a:t>
            </a:r>
            <a:r>
              <a:rPr lang="en-US" dirty="0"/>
              <a:t>same media message differently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Media have embedded </a:t>
            </a:r>
            <a:r>
              <a:rPr lang="en-US" dirty="0" smtClean="0"/>
              <a:t>values and </a:t>
            </a:r>
            <a:r>
              <a:rPr lang="en-US" dirty="0"/>
              <a:t>points of view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Most media messages are </a:t>
            </a:r>
            <a:r>
              <a:rPr lang="en-US" dirty="0" smtClean="0"/>
              <a:t>constructed to </a:t>
            </a:r>
            <a:r>
              <a:rPr lang="en-US" dirty="0"/>
              <a:t>gain profit and/or power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www.medialit.org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6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omponents of Truth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Vertical</a:t>
            </a:r>
          </a:p>
          <a:p>
            <a:pPr marL="457200" lvl="1" indent="0" algn="ctr">
              <a:buNone/>
            </a:pPr>
            <a:r>
              <a:rPr lang="en-US" dirty="0" smtClean="0"/>
              <a:t>Assumptions, Evidence, Sources, Reasoning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4000" b="1" i="1" dirty="0" smtClean="0"/>
              <a:t>Horizontal</a:t>
            </a:r>
          </a:p>
          <a:p>
            <a:pPr marL="457200" lvl="1" indent="0" algn="ctr">
              <a:buNone/>
            </a:pPr>
            <a:r>
              <a:rPr lang="en-US" dirty="0" smtClean="0"/>
              <a:t>History, Context, Related Issues, Other Perspectives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sz="4000" b="1" i="1" dirty="0" smtClean="0"/>
              <a:t>Heart</a:t>
            </a:r>
          </a:p>
          <a:p>
            <a:pPr marL="457200" lvl="1" indent="0" algn="ctr">
              <a:buNone/>
            </a:pPr>
            <a:r>
              <a:rPr lang="en-US" dirty="0"/>
              <a:t>I</a:t>
            </a:r>
            <a:r>
              <a:rPr lang="en-US" dirty="0" smtClean="0"/>
              <a:t>s it divisive?  - </a:t>
            </a:r>
            <a:r>
              <a:rPr lang="en-US" dirty="0"/>
              <a:t>Does </a:t>
            </a:r>
            <a:r>
              <a:rPr lang="en-US" dirty="0" smtClean="0"/>
              <a:t>it isolate </a:t>
            </a:r>
            <a:r>
              <a:rPr lang="en-US" dirty="0"/>
              <a:t>us or connect us</a:t>
            </a:r>
            <a:r>
              <a:rPr lang="en-US" dirty="0" smtClean="0"/>
              <a:t>?</a:t>
            </a:r>
          </a:p>
          <a:p>
            <a:pPr marL="457200" lvl="1" indent="0" algn="ctr">
              <a:buNone/>
            </a:pPr>
            <a:r>
              <a:rPr lang="en-US" dirty="0"/>
              <a:t>Does it bring us together or drive us apart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60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to recognize Fake News &amp; attempts to manipulate 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 smtClean="0"/>
              <a:t>Ask</a:t>
            </a:r>
          </a:p>
          <a:p>
            <a:pPr marL="0" indent="0" algn="ctr">
              <a:buNone/>
            </a:pPr>
            <a:r>
              <a:rPr lang="en-US" sz="6600" i="1" dirty="0" smtClean="0"/>
              <a:t>Is it divisive?</a:t>
            </a:r>
            <a:endParaRPr lang="en-US" sz="6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24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3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A Tool to Help Discern What is True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Meditation</a:t>
            </a:r>
          </a:p>
          <a:p>
            <a:pPr marL="0" indent="0" algn="ctr">
              <a:buNone/>
            </a:pPr>
            <a:r>
              <a:rPr lang="en-US" sz="4400" dirty="0" smtClean="0"/>
              <a:t>Train your mind to recognize when it’s being pulled in a direction that is not helpful and redirect it to where you want to focus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www.youtube.com/watch?v=dxzZxltHuV0</a:t>
            </a:r>
            <a:endParaRPr lang="en-US" sz="2800" dirty="0" smtClean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Topic: </a:t>
            </a:r>
            <a:br>
              <a:rPr lang="en-US" sz="4800" b="1" dirty="0" smtClean="0"/>
            </a:br>
            <a:r>
              <a:rPr lang="en-US" sz="4800" b="1" dirty="0" smtClean="0"/>
              <a:t>Media Literacy and What is True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3600" b="0" i="0" u="none" strike="noStrike" baseline="0" dirty="0" smtClean="0"/>
              <a:t>Ask as many questions as you can.</a:t>
            </a:r>
          </a:p>
          <a:p>
            <a:r>
              <a:rPr lang="en-US" sz="3600" b="0" i="0" u="none" strike="noStrike" baseline="0" dirty="0" smtClean="0"/>
              <a:t>Do not stop to discuss, judge, or answer the questions.</a:t>
            </a:r>
          </a:p>
          <a:p>
            <a:r>
              <a:rPr lang="en-US" sz="3600" b="0" i="0" u="none" strike="noStrike" baseline="0" dirty="0" smtClean="0"/>
              <a:t>Write down every question exactly as it is stated.</a:t>
            </a:r>
          </a:p>
          <a:p>
            <a:r>
              <a:rPr lang="en-US" sz="3600" b="0" i="0" u="none" strike="noStrike" baseline="0" dirty="0" smtClean="0"/>
              <a:t>Change any statement into a question.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400" dirty="0" smtClean="0"/>
              <a:t>Adapted from Right Question Institute – Question Formulation Techniques  </a:t>
            </a:r>
            <a:r>
              <a:rPr lang="en-US" sz="2400" dirty="0">
                <a:hlinkClick r:id="rId2"/>
              </a:rPr>
              <a:t>http://rightquestion.org/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3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r>
              <a:rPr lang="en-US" dirty="0" smtClean="0"/>
              <a:t>Next Steps: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can you do to promote Media Literacy and Respect for Truth?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4800" b="1" i="0" u="none" strike="noStrike" baseline="0" dirty="0" smtClean="0"/>
              <a:t>Evaluate</a:t>
            </a:r>
            <a:r>
              <a:rPr lang="en-US" b="1" i="0" u="none" strike="noStrike" baseline="0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if questions are closed or open-ended</a:t>
            </a:r>
          </a:p>
          <a:p>
            <a:r>
              <a:rPr lang="en-US" dirty="0" smtClean="0"/>
              <a:t>Rewrite some closed to open and open to closed</a:t>
            </a:r>
          </a:p>
          <a:p>
            <a:r>
              <a:rPr lang="en-US" b="0" i="0" u="none" strike="noStrike" baseline="0" dirty="0" smtClean="0"/>
              <a:t>Label questions:  Why?  How? or What if?</a:t>
            </a:r>
          </a:p>
          <a:p>
            <a:r>
              <a:rPr lang="en-US" b="0" i="0" u="none" strike="noStrike" baseline="0" dirty="0" smtClean="0"/>
              <a:t>Ask “Why did I come up with that question?”</a:t>
            </a:r>
          </a:p>
          <a:p>
            <a:r>
              <a:rPr lang="en-US" b="0" i="0" u="none" strike="noStrike" baseline="0" dirty="0" smtClean="0"/>
              <a:t>Ask  “What are the underlying assumptions of that question?” </a:t>
            </a:r>
          </a:p>
          <a:p>
            <a:r>
              <a:rPr lang="en-US" b="0" i="0" u="none" strike="noStrike" baseline="0" dirty="0" smtClean="0"/>
              <a:t>Are there other questions that would be</a:t>
            </a:r>
            <a:r>
              <a:rPr lang="en-US" b="0" i="0" u="none" strike="noStrike" dirty="0" smtClean="0"/>
              <a:t> </a:t>
            </a:r>
            <a:r>
              <a:rPr lang="en-US" b="0" i="0" u="none" strike="noStrike" baseline="0" dirty="0" smtClean="0"/>
              <a:t>helpful to ask?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0" u="none" strike="noStrike" baseline="0" dirty="0" smtClean="0"/>
              <a:t>Prioritize 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u="none" strike="noStrike" baseline="0" dirty="0" smtClean="0"/>
              <a:t>Choose 3 questions that… </a:t>
            </a:r>
          </a:p>
          <a:p>
            <a:pPr marL="0" indent="0">
              <a:buNone/>
            </a:pPr>
            <a:endParaRPr lang="en-US" sz="1400" b="0" i="0" u="none" strike="noStrike" baseline="0" dirty="0" smtClean="0"/>
          </a:p>
          <a:p>
            <a:r>
              <a:rPr lang="en-US" b="0" i="0" u="none" strike="noStrike" baseline="0" dirty="0" smtClean="0"/>
              <a:t>you consider most important. </a:t>
            </a:r>
          </a:p>
          <a:p>
            <a:r>
              <a:rPr lang="en-US" b="0" i="0" u="none" strike="noStrike" baseline="0" dirty="0" smtClean="0"/>
              <a:t>will help you</a:t>
            </a:r>
            <a:r>
              <a:rPr lang="en-US" b="0" i="0" u="none" strike="noStrike" dirty="0" smtClean="0"/>
              <a:t> understand the issues</a:t>
            </a:r>
            <a:endParaRPr lang="en-US" b="0" i="0" u="none" strike="noStrike" baseline="0" dirty="0" smtClean="0"/>
          </a:p>
          <a:p>
            <a:r>
              <a:rPr lang="en-US" b="0" i="0" u="none" strike="noStrike" baseline="0" dirty="0" smtClean="0"/>
              <a:t>will guide your reading</a:t>
            </a:r>
          </a:p>
          <a:p>
            <a:r>
              <a:rPr lang="en-US" b="0" i="0" u="none" strike="noStrike" baseline="0" dirty="0" smtClean="0"/>
              <a:t>can be answered as you read/listen/explore</a:t>
            </a:r>
          </a:p>
          <a:p>
            <a:r>
              <a:rPr lang="en-US" b="0" i="0" u="none" strike="noStrike" baseline="0" dirty="0" smtClean="0"/>
              <a:t>will help you solve problems</a:t>
            </a:r>
            <a:r>
              <a:rPr lang="en-US" b="0" i="0" u="none" strike="noStrike" dirty="0" smtClean="0"/>
              <a:t> related to media and truth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Next Steps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How can you find answers to these questions?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How can you know if the answers are true?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What other questions might be helpful?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Reflect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did you learn from this process?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fr-FR" sz="2800" dirty="0"/>
              <a:t>QUESTION FORMULATION TECHNIQUE</a:t>
            </a:r>
          </a:p>
          <a:p>
            <a:pPr marL="0" indent="0" algn="ctr">
              <a:buNone/>
            </a:pPr>
            <a:r>
              <a:rPr lang="fr-FR" sz="2800" dirty="0"/>
              <a:t>http://rightquestion.org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Definitions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Truth </a:t>
            </a:r>
            <a:r>
              <a:rPr lang="en-US" sz="4000" dirty="0"/>
              <a:t>is a humble, comprehensive, and inclusive process of honest discovery of what is relevant and meaningful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True is what is accurate and consistent from various perspectives based on what we know up ‘til now.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Obstacles to Truth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Fear and Fear-Based Thinking</a:t>
            </a:r>
          </a:p>
          <a:p>
            <a:r>
              <a:rPr lang="en-US" sz="4000" dirty="0" smtClean="0"/>
              <a:t>Stress, Tension, Pressure, Hurry</a:t>
            </a:r>
          </a:p>
          <a:p>
            <a:r>
              <a:rPr lang="en-US" sz="4000" dirty="0"/>
              <a:t>Certainty, </a:t>
            </a:r>
            <a:r>
              <a:rPr lang="en-US" sz="4000" dirty="0" smtClean="0"/>
              <a:t>Rigidity</a:t>
            </a:r>
          </a:p>
          <a:p>
            <a:r>
              <a:rPr lang="en-US" sz="4000" dirty="0" smtClean="0"/>
              <a:t>Manipulation</a:t>
            </a:r>
          </a:p>
          <a:p>
            <a:r>
              <a:rPr lang="en-US" sz="4000" dirty="0" smtClean="0"/>
              <a:t>Isolation</a:t>
            </a:r>
          </a:p>
          <a:p>
            <a:r>
              <a:rPr lang="en-US" sz="4000" dirty="0" smtClean="0"/>
              <a:t>Ego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19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857</Words>
  <Application>Microsoft Office PowerPoint</Application>
  <PresentationFormat>On-screen Show (4:3)</PresentationFormat>
  <Paragraphs>169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Media Literacy: Helping Students Discover “What is True?”</vt:lpstr>
      <vt:lpstr>How to discover what is true</vt:lpstr>
      <vt:lpstr>Topic:  Media Literacy and What is True</vt:lpstr>
      <vt:lpstr>Evaluate Questions</vt:lpstr>
      <vt:lpstr>Prioritize questions</vt:lpstr>
      <vt:lpstr>Next Steps</vt:lpstr>
      <vt:lpstr>Reflect</vt:lpstr>
      <vt:lpstr>Definitions </vt:lpstr>
      <vt:lpstr>Obstacles to Truth</vt:lpstr>
      <vt:lpstr>How the Brain Works</vt:lpstr>
      <vt:lpstr>PowerPoint Presentation</vt:lpstr>
      <vt:lpstr>PowerPoint Presentation</vt:lpstr>
      <vt:lpstr>PowerPoint Presentation</vt:lpstr>
      <vt:lpstr>Ways We Form Pathways</vt:lpstr>
      <vt:lpstr>Brain Pathways determine how we interpret and respond to reality</vt:lpstr>
      <vt:lpstr>Did you Know?</vt:lpstr>
      <vt:lpstr>PowerPoint Presentation</vt:lpstr>
      <vt:lpstr>Who will form or reinforce the pathways in your brain?  This can be an active, interactive or passive process  You Choose!</vt:lpstr>
      <vt:lpstr>Questions to Ask Myself</vt:lpstr>
      <vt:lpstr>Responding to News of Tragedy or Terrorism</vt:lpstr>
      <vt:lpstr>Choose Your News</vt:lpstr>
      <vt:lpstr>The best first step is often to step back.</vt:lpstr>
      <vt:lpstr>What is Media Literacy?</vt:lpstr>
      <vt:lpstr>Purpose of Media Literacy</vt:lpstr>
      <vt:lpstr>Core Concepts of Media Literacy</vt:lpstr>
      <vt:lpstr>Components of Truth</vt:lpstr>
      <vt:lpstr>How to recognize Fake News &amp; attempts to manipulate me</vt:lpstr>
      <vt:lpstr>PowerPoint Presentation</vt:lpstr>
      <vt:lpstr>A Tool to Help Discern What is True</vt:lpstr>
      <vt:lpstr>Next Steps:  What can you do to promote Media Literacy and Respect for Truth?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71</cp:revision>
  <cp:lastPrinted>2017-11-04T15:19:31Z</cp:lastPrinted>
  <dcterms:created xsi:type="dcterms:W3CDTF">2017-10-30T19:46:16Z</dcterms:created>
  <dcterms:modified xsi:type="dcterms:W3CDTF">2017-11-06T16:56:17Z</dcterms:modified>
</cp:coreProperties>
</file>