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57" r:id="rId3"/>
    <p:sldId id="258" r:id="rId4"/>
    <p:sldId id="259" r:id="rId5"/>
    <p:sldId id="267" r:id="rId6"/>
    <p:sldId id="260" r:id="rId7"/>
    <p:sldId id="261" r:id="rId8"/>
    <p:sldId id="268" r:id="rId9"/>
    <p:sldId id="263" r:id="rId10"/>
    <p:sldId id="269" r:id="rId11"/>
    <p:sldId id="264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 varScale="1">
        <p:scale>
          <a:sx n="65" d="100"/>
          <a:sy n="65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4FFC7-BD53-4B9E-8762-ADB52922236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2458A-8C5C-4A74-978A-58FEDC2A8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78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DB605-7D2F-47EC-8D7A-B6896318700A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78BF9-85D0-4F0A-A157-ECC1BF96F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7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10/15-2015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D04639-1658-4B36-BEA3-2617DACE15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81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E623F-E44C-4CAE-AD7C-051C61B650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8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10/15-2015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D04639-1658-4B36-BEA3-2617DACE15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4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2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4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2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4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3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1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2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4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3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959CA-075C-4DF0-B948-F737E063506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4B36B-319C-480C-887E-915A4FB65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8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31242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Effects of Physical, Mental and Emotional Balance on Health and Learning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Bob Van Oosterhout, MA, LLP, LMSW</a:t>
            </a:r>
          </a:p>
          <a:p>
            <a:r>
              <a:rPr lang="en-US" dirty="0" smtClean="0"/>
              <a:t>Lansing Community College</a:t>
            </a:r>
          </a:p>
          <a:p>
            <a:r>
              <a:rPr lang="en-US" dirty="0" smtClean="0"/>
              <a:t>2015 TRENDS Conference</a:t>
            </a:r>
          </a:p>
          <a:p>
            <a:r>
              <a:rPr lang="en-US" dirty="0" smtClean="0"/>
              <a:t>Traverse City, MI</a:t>
            </a:r>
          </a:p>
          <a:p>
            <a:r>
              <a:rPr lang="en-US" dirty="0" smtClean="0"/>
              <a:t>October, 15, 2015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A0-15F3-4103-BFA8-958C0345E320}" type="slidenum">
              <a:rPr lang="en-US" sz="1800" smtClean="0"/>
              <a:t>1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8294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00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962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R CENA" panose="02000000000000000000" pitchFamily="2" charset="0"/>
              </a:rPr>
              <a:t>Everything* is easier to the extent you are in Balance and more difficult to the extent you are out of balance.</a:t>
            </a:r>
            <a:endParaRPr lang="en-US" sz="5400" dirty="0">
              <a:latin typeface="AR CEN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0"/>
            <a:ext cx="8686800" cy="2133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AR CENA" panose="02000000000000000000" pitchFamily="2" charset="0"/>
              </a:rPr>
              <a:t>*Except anxiety, </a:t>
            </a:r>
            <a:r>
              <a:rPr lang="en-US" dirty="0">
                <a:latin typeface="AR CENA" panose="02000000000000000000" pitchFamily="2" charset="0"/>
              </a:rPr>
              <a:t>anger, mistakes</a:t>
            </a:r>
            <a:r>
              <a:rPr lang="en-US" dirty="0" smtClean="0">
                <a:latin typeface="AR CENA" panose="02000000000000000000" pitchFamily="2" charset="0"/>
              </a:rPr>
              <a:t>, misunderstanding, panic attacks, heart attacks, depression, conflict, psychosis, procrastination, etc.</a:t>
            </a:r>
          </a:p>
          <a:p>
            <a:pPr marL="0" indent="0" algn="ctr">
              <a:buNone/>
            </a:pPr>
            <a:endParaRPr lang="en-US" sz="3600" dirty="0" smtClean="0">
              <a:latin typeface="AR CENA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A0-15F3-4103-BFA8-958C0345E3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978188"/>
            <a:ext cx="8915399" cy="46782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dirty="0" smtClean="0">
                <a:latin typeface="DaunPenh" panose="01010101010101010101" pitchFamily="2" charset="0"/>
                <a:cs typeface="DaunPenh" panose="01010101010101010101" pitchFamily="2" charset="0"/>
              </a:rPr>
              <a:t>I get up.</a:t>
            </a:r>
          </a:p>
          <a:p>
            <a:pPr algn="ctr"/>
            <a:r>
              <a:rPr lang="en-US" sz="6000" dirty="0" smtClean="0">
                <a:latin typeface="DaunPenh" panose="01010101010101010101" pitchFamily="2" charset="0"/>
                <a:cs typeface="DaunPenh" panose="01010101010101010101" pitchFamily="2" charset="0"/>
              </a:rPr>
              <a:t>I walk.</a:t>
            </a:r>
          </a:p>
          <a:p>
            <a:pPr algn="ctr"/>
            <a:r>
              <a:rPr lang="en-US" sz="6000" dirty="0" smtClean="0">
                <a:latin typeface="DaunPenh" panose="01010101010101010101" pitchFamily="2" charset="0"/>
                <a:cs typeface="DaunPenh" panose="01010101010101010101" pitchFamily="2" charset="0"/>
              </a:rPr>
              <a:t>I fall down.</a:t>
            </a:r>
          </a:p>
          <a:p>
            <a:pPr algn="ctr"/>
            <a:r>
              <a:rPr lang="en-US" sz="6000" dirty="0" smtClean="0">
                <a:latin typeface="DaunPenh" panose="01010101010101010101" pitchFamily="2" charset="0"/>
                <a:cs typeface="DaunPenh" panose="01010101010101010101" pitchFamily="2" charset="0"/>
              </a:rPr>
              <a:t>Meanwhile, I keep dancing.</a:t>
            </a:r>
          </a:p>
          <a:p>
            <a:r>
              <a:rPr lang="en-US" dirty="0">
                <a:latin typeface="DaunPenh" panose="01010101010101010101" pitchFamily="2" charset="0"/>
                <a:cs typeface="DaunPenh" panose="01010101010101010101" pitchFamily="2" charset="0"/>
              </a:rPr>
              <a:t>	</a:t>
            </a:r>
            <a:r>
              <a:rPr lang="en-US" dirty="0" smtClean="0">
                <a:latin typeface="DaunPenh" panose="01010101010101010101" pitchFamily="2" charset="0"/>
                <a:cs typeface="DaunPenh" panose="01010101010101010101" pitchFamily="2" charset="0"/>
              </a:rPr>
              <a:t>	</a:t>
            </a:r>
          </a:p>
          <a:p>
            <a:r>
              <a:rPr lang="en-US" dirty="0">
                <a:latin typeface="DaunPenh" panose="01010101010101010101" pitchFamily="2" charset="0"/>
                <a:cs typeface="DaunPenh" panose="01010101010101010101" pitchFamily="2" charset="0"/>
              </a:rPr>
              <a:t>	</a:t>
            </a:r>
            <a:r>
              <a:rPr lang="en-US" dirty="0" smtClean="0">
                <a:latin typeface="DaunPenh" panose="01010101010101010101" pitchFamily="2" charset="0"/>
                <a:cs typeface="DaunPenh" panose="01010101010101010101" pitchFamily="2" charset="0"/>
              </a:rPr>
              <a:t>				</a:t>
            </a:r>
            <a:r>
              <a:rPr lang="en-US" sz="4000" dirty="0" smtClean="0">
                <a:latin typeface="DaunPenh" panose="01010101010101010101" pitchFamily="2" charset="0"/>
                <a:cs typeface="DaunPenh" panose="01010101010101010101" pitchFamily="2" charset="0"/>
              </a:rPr>
              <a:t>-Hillel the Elder</a:t>
            </a:r>
            <a:endParaRPr lang="en-US" sz="4000" dirty="0">
              <a:latin typeface="DaunPenh" panose="01010101010101010101" pitchFamily="2" charset="0"/>
              <a:cs typeface="DaunPenh" panose="01010101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0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Definitions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Balance is the state where neither tension </a:t>
            </a:r>
            <a:r>
              <a:rPr lang="en-US" sz="3600" smtClean="0"/>
              <a:t>nor lethargy limit </a:t>
            </a:r>
            <a:r>
              <a:rPr lang="en-US" sz="3600" dirty="0" smtClean="0"/>
              <a:t>or interfere with the capacity and functioning of body, mind, and emotion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 smtClean="0"/>
              <a:t>Stress is the result of a build-up of tension in response to fatigue or perception of a threat.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21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Balance is Freedom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Physical Balance allows freedom of movement with reduced likelihood of injury</a:t>
            </a:r>
          </a:p>
          <a:p>
            <a:r>
              <a:rPr lang="en-US" dirty="0" smtClean="0"/>
              <a:t>Mental Balance provides the capacity to recognize the direction and likely effects of thought and the ability to redirect thinking.</a:t>
            </a:r>
          </a:p>
          <a:p>
            <a:r>
              <a:rPr lang="en-US" dirty="0" smtClean="0"/>
              <a:t>Emotional Balance allows full experience of emotion.</a:t>
            </a:r>
          </a:p>
          <a:p>
            <a:r>
              <a:rPr lang="en-US" dirty="0" smtClean="0"/>
              <a:t>Perceptual Balance provides the capacity to see a larger picture and relevant details more clearly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75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pi.ning.com/files/72Jod1iYAGG606v-GtHjK2BJl-kVbuenLKILz7x-GGS9zZmc04JsRGBoNs27OQbOfZqatec8JoAW5yv6KPpbu0C5oQM7CWWV/174StandingGrizzl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9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twimg.edgesuite.net/images/ReNews/20131031/640_ebbbc21a8193b24bcb3fdd4021f2dd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6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9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82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4800" b="1" dirty="0"/>
              <a:t>Start by Restoring Physical </a:t>
            </a:r>
            <a:r>
              <a:rPr lang="en-US" sz="4800" b="1" dirty="0" smtClean="0"/>
              <a:t>Balance</a:t>
            </a:r>
            <a:endParaRPr lang="en-US" sz="4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body </a:t>
            </a:r>
            <a:r>
              <a:rPr lang="en-US" dirty="0"/>
              <a:t>is the storehouse for </a:t>
            </a:r>
            <a:r>
              <a:rPr lang="en-US" dirty="0" smtClean="0"/>
              <a:t>tension</a:t>
            </a:r>
            <a:r>
              <a:rPr lang="en-US" dirty="0" smtClean="0"/>
              <a:t>.</a:t>
            </a:r>
          </a:p>
          <a:p>
            <a:r>
              <a:rPr lang="en-US" dirty="0"/>
              <a:t>We tend to be unaware of the effects of physical tension on thought, perceptions and emotion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/>
              <a:t>Built up physical tension </a:t>
            </a:r>
            <a:r>
              <a:rPr lang="en-US" dirty="0" smtClean="0"/>
              <a:t>affects mind and emotions.  </a:t>
            </a:r>
          </a:p>
          <a:p>
            <a:r>
              <a:rPr lang="en-US" dirty="0" smtClean="0"/>
              <a:t>Reducing physical tension makes it much easier to resolve mental tension.</a:t>
            </a:r>
          </a:p>
          <a:p>
            <a:r>
              <a:rPr lang="en-US" dirty="0" smtClean="0"/>
              <a:t>Reducing physical tension is necessary to resolve emotional tension because tension blocks the full experience of emotion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B8E9FAA0-15F3-4103-BFA8-958C0345E320}" type="slidenum">
              <a:rPr lang="en-US" sz="1800" smtClean="0"/>
              <a:t>9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36099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282</Words>
  <Application>Microsoft Office PowerPoint</Application>
  <PresentationFormat>On-screen Show (4:3)</PresentationFormat>
  <Paragraphs>37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Effects of Physical, Mental and Emotional Balance on Health and Learning</vt:lpstr>
      <vt:lpstr>PowerPoint Presentation</vt:lpstr>
      <vt:lpstr>Definitions</vt:lpstr>
      <vt:lpstr>Balance is Freedom</vt:lpstr>
      <vt:lpstr>PowerPoint Presentation</vt:lpstr>
      <vt:lpstr>PowerPoint Presentation</vt:lpstr>
      <vt:lpstr>PowerPoint Presentation</vt:lpstr>
      <vt:lpstr>PowerPoint Presentation</vt:lpstr>
      <vt:lpstr>Start by Restoring Physical Balance</vt:lpstr>
      <vt:lpstr>PowerPoint Presentation</vt:lpstr>
      <vt:lpstr>Everything* is easier to the extent you are in Balance and more difficult to the extent you are out of balance.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cp:lastPrinted>2015-10-13T19:26:03Z</cp:lastPrinted>
  <dcterms:created xsi:type="dcterms:W3CDTF">2015-10-11T01:32:02Z</dcterms:created>
  <dcterms:modified xsi:type="dcterms:W3CDTF">2015-10-13T19:30:38Z</dcterms:modified>
</cp:coreProperties>
</file>