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220387382132789"/>
          <c:y val="4.9102257353849342E-2"/>
          <c:w val="0.55384470691163601"/>
          <c:h val="0.8330941965587634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Freedom</c:v>
                </c:pt>
              </c:strCache>
            </c:strRef>
          </c:tx>
          <c:invertIfNegative val="0"/>
          <c:cat>
            <c:strRef>
              <c:f>Sheet1!$B$4:$B$9</c:f>
              <c:strCache>
                <c:ptCount val="6"/>
                <c:pt idx="0">
                  <c:v>Meadow</c:v>
                </c:pt>
                <c:pt idx="1">
                  <c:v>Established Path</c:v>
                </c:pt>
                <c:pt idx="2">
                  <c:v>Road</c:v>
                </c:pt>
                <c:pt idx="3">
                  <c:v>Expressway</c:v>
                </c:pt>
                <c:pt idx="4">
                  <c:v>Railroad tracks</c:v>
                </c:pt>
                <c:pt idx="5">
                  <c:v>Flow</c:v>
                </c:pt>
              </c:strCache>
            </c:strRef>
          </c:cat>
          <c:val>
            <c:numRef>
              <c:f>Sheet1!$C$4:$C$9</c:f>
              <c:numCache>
                <c:formatCode>General</c:formatCode>
                <c:ptCount val="6"/>
                <c:pt idx="0">
                  <c:v>9</c:v>
                </c:pt>
                <c:pt idx="1">
                  <c:v>7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Efficiency</c:v>
                </c:pt>
              </c:strCache>
            </c:strRef>
          </c:tx>
          <c:invertIfNegative val="0"/>
          <c:cat>
            <c:strRef>
              <c:f>Sheet1!$B$4:$B$9</c:f>
              <c:strCache>
                <c:ptCount val="6"/>
                <c:pt idx="0">
                  <c:v>Meadow</c:v>
                </c:pt>
                <c:pt idx="1">
                  <c:v>Established Path</c:v>
                </c:pt>
                <c:pt idx="2">
                  <c:v>Road</c:v>
                </c:pt>
                <c:pt idx="3">
                  <c:v>Expressway</c:v>
                </c:pt>
                <c:pt idx="4">
                  <c:v>Railroad tracks</c:v>
                </c:pt>
                <c:pt idx="5">
                  <c:v>Flow</c:v>
                </c:pt>
              </c:strCache>
            </c:strRef>
          </c:cat>
          <c:val>
            <c:numRef>
              <c:f>Sheet1!$D$4:$D$9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469056"/>
        <c:axId val="105470592"/>
        <c:axId val="0"/>
      </c:bar3DChart>
      <c:catAx>
        <c:axId val="1054690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05470592"/>
        <c:crosses val="autoZero"/>
        <c:auto val="1"/>
        <c:lblAlgn val="ctr"/>
        <c:lblOffset val="100"/>
        <c:noMultiLvlLbl val="0"/>
      </c:catAx>
      <c:valAx>
        <c:axId val="1054705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5469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5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6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6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9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8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9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0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0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A1ACF-22B1-4975-8ABE-AAB2B18A49CD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0B8D2-6C2D-46CF-B224-37B8CE0C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7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Freedom of Thought </a:t>
            </a:r>
            <a:r>
              <a:rPr lang="en-US" dirty="0" smtClean="0"/>
              <a:t>allows </a:t>
            </a:r>
            <a:r>
              <a:rPr lang="en-US" dirty="0" smtClean="0"/>
              <a:t>creativity and discovery</a:t>
            </a:r>
            <a:r>
              <a:rPr lang="en-US" dirty="0"/>
              <a:t>, </a:t>
            </a:r>
            <a:r>
              <a:rPr lang="en-US" dirty="0" smtClean="0"/>
              <a:t>as well as perceptual and </a:t>
            </a:r>
            <a:r>
              <a:rPr lang="en-US" dirty="0"/>
              <a:t>paradigm shifts.  It requires time and </a:t>
            </a:r>
            <a:r>
              <a:rPr lang="en-US" dirty="0" smtClean="0"/>
              <a:t>unfocused reflection.  Assumptions, context, facts and reasoning are questioned. Relationships are explored and clarified.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Efficient Thought </a:t>
            </a:r>
            <a:r>
              <a:rPr lang="en-US" dirty="0"/>
              <a:t>maximizes what can be accomplished in a period of time.  Increased Mental Efficiency reduces the possibility of  thinking or seeing “outside the box</a:t>
            </a:r>
            <a:r>
              <a:rPr lang="en-US" dirty="0" smtClean="0"/>
              <a:t>.”  Assumptions, context and reasoning are not questioned.  Relationships are ignored.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Effect of Types of Pathways on </a:t>
            </a:r>
            <a:r>
              <a:rPr lang="en-US" dirty="0" smtClean="0"/>
              <a:t>Freedom </a:t>
            </a:r>
            <a:r>
              <a:rPr lang="en-US" dirty="0"/>
              <a:t>and </a:t>
            </a:r>
            <a:r>
              <a:rPr lang="en-US" dirty="0" smtClean="0"/>
              <a:t>Efficiency of Thought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086980"/>
              </p:ext>
            </p:extLst>
          </p:nvPr>
        </p:nvGraphicFramePr>
        <p:xfrm>
          <a:off x="0" y="1600200"/>
          <a:ext cx="8991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21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Flow</a:t>
            </a:r>
            <a:r>
              <a:rPr lang="en-US" dirty="0" smtClean="0"/>
              <a:t> is an ego-less state where one is in tune with and responds effortlessly and effectively to the needs of the situation.  Flow maximizes </a:t>
            </a:r>
            <a:r>
              <a:rPr lang="en-US" dirty="0" smtClean="0"/>
              <a:t>Freedom of Thought </a:t>
            </a:r>
            <a:r>
              <a:rPr lang="en-US" smtClean="0"/>
              <a:t>and </a:t>
            </a:r>
            <a:r>
              <a:rPr lang="en-US" smtClean="0"/>
              <a:t>E</a:t>
            </a:r>
            <a:r>
              <a:rPr lang="en-US" smtClean="0"/>
              <a:t>fficient Thought.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125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Definitions</vt:lpstr>
      <vt:lpstr>Effect of Types of Pathways on Freedom and Efficiency of Thought</vt:lpstr>
      <vt:lpstr>Definition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User</cp:lastModifiedBy>
  <cp:revision>16</cp:revision>
  <dcterms:created xsi:type="dcterms:W3CDTF">2015-10-08T13:36:41Z</dcterms:created>
  <dcterms:modified xsi:type="dcterms:W3CDTF">2015-10-11T22:29:06Z</dcterms:modified>
</cp:coreProperties>
</file>